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Lst>
  <p:sldSz cx="42803763" cy="3027521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36" userDrawn="1">
          <p15:clr>
            <a:srgbClr val="A4A3A4"/>
          </p15:clr>
        </p15:guide>
        <p15:guide id="2" pos="1348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ne Rocha" initials="AR" lastIdx="0" clrIdx="0">
    <p:extLst>
      <p:ext uri="{19B8F6BF-5375-455C-9EA6-DF929625EA0E}">
        <p15:presenceInfo xmlns:p15="http://schemas.microsoft.com/office/powerpoint/2012/main" userId="5814ab079b9913d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1127"/>
    <a:srgbClr val="F4AAB6"/>
    <a:srgbClr val="F6B8C2"/>
    <a:srgbClr val="E5457D"/>
    <a:srgbClr val="B0142E"/>
    <a:srgbClr val="F065C8"/>
    <a:srgbClr val="F07C8F"/>
    <a:srgbClr val="221B4B"/>
    <a:srgbClr val="F7E7FF"/>
    <a:srgbClr val="FBDD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autoAdjust="0"/>
    <p:restoredTop sz="93354" autoAdjust="0"/>
  </p:normalViewPr>
  <p:slideViewPr>
    <p:cSldViewPr snapToGrid="0">
      <p:cViewPr varScale="1">
        <p:scale>
          <a:sx n="22" d="100"/>
          <a:sy n="22" d="100"/>
        </p:scale>
        <p:origin x="2496" y="336"/>
      </p:cViewPr>
      <p:guideLst>
        <p:guide orient="horz" pos="9536"/>
        <p:guide pos="1348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000" b="1" i="0" u="none" strike="noStrike" kern="1200" spc="0" baseline="0">
                <a:solidFill>
                  <a:schemeClr val="tx1"/>
                </a:solidFill>
                <a:latin typeface="+mn-lt"/>
                <a:ea typeface="+mn-ea"/>
                <a:cs typeface="+mn-cs"/>
              </a:defRPr>
            </a:pPr>
            <a:r>
              <a:rPr lang="en-US" sz="4000" dirty="0"/>
              <a:t>Suicide attempts in the last year</a:t>
            </a:r>
          </a:p>
        </c:rich>
      </c:tx>
      <c:overlay val="0"/>
      <c:spPr>
        <a:noFill/>
        <a:ln>
          <a:noFill/>
        </a:ln>
        <a:effectLst/>
      </c:spPr>
      <c:txPr>
        <a:bodyPr rot="0" spcFirstLastPara="1" vertOverflow="ellipsis" vert="horz" wrap="square" anchor="ctr" anchorCtr="1"/>
        <a:lstStyle/>
        <a:p>
          <a:pPr>
            <a:defRPr sz="4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4115722288016111"/>
          <c:y val="0.10807924675813656"/>
          <c:w val="0.71768569281795891"/>
          <c:h val="0.76050769638777427"/>
        </c:manualLayout>
      </c:layout>
      <c:pieChart>
        <c:varyColors val="1"/>
        <c:ser>
          <c:idx val="0"/>
          <c:order val="0"/>
          <c:tx>
            <c:strRef>
              <c:f>Planilha1!$B$1</c:f>
              <c:strCache>
                <c:ptCount val="1"/>
                <c:pt idx="0">
                  <c:v>Suicide attempts</c:v>
                </c:pt>
              </c:strCache>
            </c:strRef>
          </c:tx>
          <c:spPr>
            <a:solidFill>
              <a:srgbClr val="E44B64"/>
            </a:solidFill>
          </c:spPr>
          <c:explosion val="4"/>
          <c:dPt>
            <c:idx val="0"/>
            <c:bubble3D val="0"/>
            <c:spPr>
              <a:solidFill>
                <a:srgbClr val="E5457D"/>
              </a:solidFill>
              <a:ln w="19050">
                <a:solidFill>
                  <a:schemeClr val="lt1"/>
                </a:solidFill>
              </a:ln>
              <a:effectLst/>
            </c:spPr>
            <c:extLst>
              <c:ext xmlns:c16="http://schemas.microsoft.com/office/drawing/2014/chart" uri="{C3380CC4-5D6E-409C-BE32-E72D297353CC}">
                <c16:uniqueId val="{00000001-F75D-5744-BD9A-8CEF01AB620E}"/>
              </c:ext>
            </c:extLst>
          </c:dPt>
          <c:dPt>
            <c:idx val="1"/>
            <c:bubble3D val="0"/>
            <c:spPr>
              <a:solidFill>
                <a:srgbClr val="002060"/>
              </a:solidFill>
              <a:ln w="19050">
                <a:solidFill>
                  <a:schemeClr val="lt1"/>
                </a:solidFill>
              </a:ln>
              <a:effectLst/>
            </c:spPr>
            <c:extLst>
              <c:ext xmlns:c16="http://schemas.microsoft.com/office/drawing/2014/chart" uri="{C3380CC4-5D6E-409C-BE32-E72D297353CC}">
                <c16:uniqueId val="{00000003-F75D-5744-BD9A-8CEF01AB620E}"/>
              </c:ext>
            </c:extLst>
          </c:dPt>
          <c:dPt>
            <c:idx val="2"/>
            <c:bubble3D val="0"/>
            <c:spPr>
              <a:solidFill>
                <a:srgbClr val="E44B64"/>
              </a:solidFill>
              <a:ln w="19050">
                <a:solidFill>
                  <a:schemeClr val="lt1"/>
                </a:solidFill>
              </a:ln>
              <a:effectLst/>
            </c:spPr>
            <c:extLst>
              <c:ext xmlns:c16="http://schemas.microsoft.com/office/drawing/2014/chart" uri="{C3380CC4-5D6E-409C-BE32-E72D297353CC}">
                <c16:uniqueId val="{00000005-F75D-5744-BD9A-8CEF01AB620E}"/>
              </c:ext>
            </c:extLst>
          </c:dPt>
          <c:dPt>
            <c:idx val="3"/>
            <c:bubble3D val="0"/>
            <c:spPr>
              <a:solidFill>
                <a:srgbClr val="E44B64"/>
              </a:solidFill>
              <a:ln w="19050">
                <a:solidFill>
                  <a:schemeClr val="lt1"/>
                </a:solidFill>
              </a:ln>
              <a:effectLst/>
            </c:spPr>
            <c:extLst>
              <c:ext xmlns:c16="http://schemas.microsoft.com/office/drawing/2014/chart" uri="{C3380CC4-5D6E-409C-BE32-E72D297353CC}">
                <c16:uniqueId val="{00000007-F75D-5744-BD9A-8CEF01AB620E}"/>
              </c:ext>
            </c:extLst>
          </c:dPt>
          <c:dLbls>
            <c:dLbl>
              <c:idx val="0"/>
              <c:tx>
                <c:rich>
                  <a:bodyPr rot="0" spcFirstLastPara="1" vertOverflow="ellipsis" vert="horz" wrap="square" lIns="38100" tIns="19050" rIns="38100" bIns="19050" anchor="ctr" anchorCtr="1">
                    <a:spAutoFit/>
                  </a:bodyPr>
                  <a:lstStyle/>
                  <a:p>
                    <a:pPr>
                      <a:defRPr sz="4000" b="1" i="0" u="none" strike="noStrike" kern="1200" baseline="0">
                        <a:solidFill>
                          <a:schemeClr val="bg1"/>
                        </a:solidFill>
                        <a:latin typeface="+mn-lt"/>
                        <a:ea typeface="+mn-ea"/>
                        <a:cs typeface="+mn-cs"/>
                      </a:defRPr>
                    </a:pPr>
                    <a:r>
                      <a:rPr lang="en-US" dirty="0"/>
                      <a:t>88%</a:t>
                    </a:r>
                  </a:p>
                </c:rich>
              </c:tx>
              <c:spPr>
                <a:noFill/>
                <a:ln>
                  <a:noFill/>
                </a:ln>
                <a:effectLst/>
              </c:spPr>
              <c:txPr>
                <a:bodyPr rot="0" spcFirstLastPara="1" vertOverflow="ellipsis" vert="horz" wrap="square" lIns="38100" tIns="19050" rIns="38100" bIns="19050" anchor="ctr" anchorCtr="1">
                  <a:spAutoFit/>
                </a:bodyPr>
                <a:lstStyle/>
                <a:p>
                  <a:pPr>
                    <a:defRPr sz="4000" b="1"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75D-5744-BD9A-8CEF01AB620E}"/>
                </c:ext>
              </c:extLst>
            </c:dLbl>
            <c:dLbl>
              <c:idx val="1"/>
              <c:tx>
                <c:rich>
                  <a:bodyPr rot="0" spcFirstLastPara="1" vertOverflow="ellipsis" vert="horz" wrap="square" lIns="38100" tIns="19050" rIns="38100" bIns="19050" anchor="ctr" anchorCtr="1">
                    <a:spAutoFit/>
                  </a:bodyPr>
                  <a:lstStyle/>
                  <a:p>
                    <a:pPr>
                      <a:defRPr sz="4000" b="1" i="0" u="none" strike="noStrike" kern="1200" baseline="0">
                        <a:solidFill>
                          <a:schemeClr val="bg1"/>
                        </a:solidFill>
                        <a:latin typeface="+mn-lt"/>
                        <a:ea typeface="+mn-ea"/>
                        <a:cs typeface="+mn-cs"/>
                      </a:defRPr>
                    </a:pPr>
                    <a:r>
                      <a:rPr lang="en-US" dirty="0"/>
                      <a:t>12%</a:t>
                    </a:r>
                  </a:p>
                </c:rich>
              </c:tx>
              <c:spPr>
                <a:noFill/>
                <a:ln>
                  <a:noFill/>
                </a:ln>
                <a:effectLst/>
              </c:spPr>
              <c:txPr>
                <a:bodyPr rot="0" spcFirstLastPara="1" vertOverflow="ellipsis" vert="horz" wrap="square" lIns="38100" tIns="19050" rIns="38100" bIns="19050" anchor="ctr" anchorCtr="1">
                  <a:spAutoFit/>
                </a:bodyPr>
                <a:lstStyle/>
                <a:p>
                  <a:pPr>
                    <a:defRPr sz="4000" b="1"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75D-5744-BD9A-8CEF01AB620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Planilha1!$A$2:$A$5</c:f>
              <c:strCache>
                <c:ptCount val="2"/>
                <c:pt idx="1">
                  <c:v>In the past year</c:v>
                </c:pt>
              </c:strCache>
            </c:strRef>
          </c:cat>
          <c:val>
            <c:numRef>
              <c:f>Planilha1!$B$2:$B$5</c:f>
              <c:numCache>
                <c:formatCode>General</c:formatCode>
                <c:ptCount val="4"/>
                <c:pt idx="0">
                  <c:v>87</c:v>
                </c:pt>
                <c:pt idx="1">
                  <c:v>13</c:v>
                </c:pt>
              </c:numCache>
            </c:numRef>
          </c:val>
          <c:extLst>
            <c:ext xmlns:c16="http://schemas.microsoft.com/office/drawing/2014/chart" uri="{C3380CC4-5D6E-409C-BE32-E72D297353CC}">
              <c16:uniqueId val="{00000008-F75D-5744-BD9A-8CEF01AB620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000" b="1" i="0" u="none" strike="noStrike" kern="1200" spc="0" baseline="0">
                <a:solidFill>
                  <a:schemeClr val="tx1"/>
                </a:solidFill>
                <a:latin typeface="+mn-lt"/>
                <a:ea typeface="+mn-ea"/>
                <a:cs typeface="+mn-cs"/>
              </a:defRPr>
            </a:pPr>
            <a:r>
              <a:rPr lang="en-US" sz="4000" dirty="0"/>
              <a:t>Lifetime suicidal thoughts</a:t>
            </a:r>
          </a:p>
        </c:rich>
      </c:tx>
      <c:overlay val="0"/>
      <c:spPr>
        <a:noFill/>
        <a:ln>
          <a:noFill/>
        </a:ln>
        <a:effectLst/>
      </c:spPr>
      <c:txPr>
        <a:bodyPr rot="0" spcFirstLastPara="1" vertOverflow="ellipsis" vert="horz" wrap="square" anchor="ctr" anchorCtr="1"/>
        <a:lstStyle/>
        <a:p>
          <a:pPr>
            <a:defRPr sz="4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4709551098179358"/>
          <c:y val="0.12589221591769328"/>
          <c:w val="0.4423767130804952"/>
          <c:h val="0.65283972888228858"/>
        </c:manualLayout>
      </c:layout>
      <c:pieChart>
        <c:varyColors val="1"/>
        <c:ser>
          <c:idx val="0"/>
          <c:order val="0"/>
          <c:tx>
            <c:strRef>
              <c:f>Planilha1!$B$1</c:f>
              <c:strCache>
                <c:ptCount val="1"/>
                <c:pt idx="0">
                  <c:v>Lifetime suicidal thoughts</c:v>
                </c:pt>
              </c:strCache>
            </c:strRef>
          </c:tx>
          <c:spPr>
            <a:solidFill>
              <a:srgbClr val="E44B64"/>
            </a:solidFill>
          </c:spPr>
          <c:dPt>
            <c:idx val="0"/>
            <c:bubble3D val="0"/>
            <c:explosion val="7"/>
            <c:spPr>
              <a:solidFill>
                <a:srgbClr val="E5457D"/>
              </a:solidFill>
              <a:ln w="19050">
                <a:solidFill>
                  <a:schemeClr val="lt1"/>
                </a:solidFill>
              </a:ln>
              <a:effectLst/>
            </c:spPr>
            <c:extLst>
              <c:ext xmlns:c16="http://schemas.microsoft.com/office/drawing/2014/chart" uri="{C3380CC4-5D6E-409C-BE32-E72D297353CC}">
                <c16:uniqueId val="{00000001-D407-9B49-A16A-62F85A9EB421}"/>
              </c:ext>
            </c:extLst>
          </c:dPt>
          <c:dPt>
            <c:idx val="1"/>
            <c:bubble3D val="0"/>
            <c:spPr>
              <a:solidFill>
                <a:srgbClr val="002060"/>
              </a:solidFill>
              <a:ln w="19050">
                <a:solidFill>
                  <a:schemeClr val="lt1"/>
                </a:solidFill>
              </a:ln>
              <a:effectLst/>
            </c:spPr>
            <c:extLst>
              <c:ext xmlns:c16="http://schemas.microsoft.com/office/drawing/2014/chart" uri="{C3380CC4-5D6E-409C-BE32-E72D297353CC}">
                <c16:uniqueId val="{00000003-D407-9B49-A16A-62F85A9EB421}"/>
              </c:ext>
            </c:extLst>
          </c:dPt>
          <c:dPt>
            <c:idx val="2"/>
            <c:bubble3D val="0"/>
            <c:spPr>
              <a:solidFill>
                <a:srgbClr val="221B4B"/>
              </a:solidFill>
              <a:ln w="19050">
                <a:solidFill>
                  <a:schemeClr val="lt1"/>
                </a:solidFill>
              </a:ln>
              <a:effectLst/>
            </c:spPr>
            <c:extLst>
              <c:ext xmlns:c16="http://schemas.microsoft.com/office/drawing/2014/chart" uri="{C3380CC4-5D6E-409C-BE32-E72D297353CC}">
                <c16:uniqueId val="{00000005-D407-9B49-A16A-62F85A9EB421}"/>
              </c:ext>
            </c:extLst>
          </c:dPt>
          <c:dPt>
            <c:idx val="3"/>
            <c:bubble3D val="0"/>
            <c:spPr>
              <a:solidFill>
                <a:srgbClr val="E44B64"/>
              </a:solidFill>
              <a:ln w="19050">
                <a:solidFill>
                  <a:schemeClr val="lt1"/>
                </a:solidFill>
              </a:ln>
              <a:effectLst/>
            </c:spPr>
            <c:extLst>
              <c:ext xmlns:c16="http://schemas.microsoft.com/office/drawing/2014/chart" uri="{C3380CC4-5D6E-409C-BE32-E72D297353CC}">
                <c16:uniqueId val="{00000007-D407-9B49-A16A-62F85A9EB421}"/>
              </c:ext>
            </c:extLst>
          </c:dPt>
          <c:dLbls>
            <c:dLbl>
              <c:idx val="0"/>
              <c:spPr>
                <a:noFill/>
                <a:ln>
                  <a:noFill/>
                </a:ln>
                <a:effectLst/>
              </c:spPr>
              <c:txPr>
                <a:bodyPr rot="0" spcFirstLastPara="1" vertOverflow="ellipsis" vert="horz" wrap="square" lIns="38100" tIns="19050" rIns="38100" bIns="19050" anchor="ctr" anchorCtr="1">
                  <a:spAutoFit/>
                </a:bodyPr>
                <a:lstStyle/>
                <a:p>
                  <a:pPr>
                    <a:defRPr sz="4000" b="1"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extLst>
                <c:ext xmlns:c16="http://schemas.microsoft.com/office/drawing/2014/chart" uri="{C3380CC4-5D6E-409C-BE32-E72D297353CC}">
                  <c16:uniqueId val="{00000001-D407-9B49-A16A-62F85A9EB421}"/>
                </c:ext>
              </c:extLst>
            </c:dLbl>
            <c:dLbl>
              <c:idx val="1"/>
              <c:spPr>
                <a:noFill/>
                <a:ln>
                  <a:noFill/>
                </a:ln>
                <a:effectLst/>
              </c:spPr>
              <c:txPr>
                <a:bodyPr rot="0" spcFirstLastPara="1" vertOverflow="ellipsis" vert="horz" wrap="square" lIns="38100" tIns="19050" rIns="38100" bIns="19050" anchor="ctr" anchorCtr="1">
                  <a:spAutoFit/>
                </a:bodyPr>
                <a:lstStyle/>
                <a:p>
                  <a:pPr>
                    <a:defRPr sz="4000" b="1"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extLst>
                <c:ext xmlns:c16="http://schemas.microsoft.com/office/drawing/2014/chart" uri="{C3380CC4-5D6E-409C-BE32-E72D297353CC}">
                  <c16:uniqueId val="{00000003-D407-9B49-A16A-62F85A9EB421}"/>
                </c:ext>
              </c:extLst>
            </c:dLbl>
            <c:dLbl>
              <c:idx val="2"/>
              <c:tx>
                <c:rich>
                  <a:bodyPr rot="0" spcFirstLastPara="1" vertOverflow="ellipsis" vert="horz" wrap="square" lIns="38100" tIns="19050" rIns="38100" bIns="19050" anchor="ctr" anchorCtr="1">
                    <a:spAutoFit/>
                  </a:bodyPr>
                  <a:lstStyle/>
                  <a:p>
                    <a:pPr>
                      <a:defRPr sz="4000" b="1" i="0" u="none" strike="noStrike" kern="1200" baseline="0">
                        <a:solidFill>
                          <a:schemeClr val="bg1"/>
                        </a:solidFill>
                        <a:latin typeface="+mn-lt"/>
                        <a:ea typeface="+mn-ea"/>
                        <a:cs typeface="+mn-cs"/>
                      </a:defRPr>
                    </a:pPr>
                    <a:r>
                      <a:rPr lang="en-US" dirty="0"/>
                      <a:t>40%</a:t>
                    </a:r>
                  </a:p>
                </c:rich>
              </c:tx>
              <c:spPr>
                <a:noFill/>
                <a:ln>
                  <a:noFill/>
                </a:ln>
                <a:effectLst/>
              </c:spPr>
              <c:txPr>
                <a:bodyPr rot="0" spcFirstLastPara="1" vertOverflow="ellipsis" vert="horz" wrap="square" lIns="38100" tIns="19050" rIns="38100" bIns="19050" anchor="ctr" anchorCtr="1">
                  <a:spAutoFit/>
                </a:bodyPr>
                <a:lstStyle/>
                <a:p>
                  <a:pPr>
                    <a:defRPr sz="4000" b="1"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407-9B49-A16A-62F85A9EB42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Planilha1!$A$2:$A$5</c:f>
              <c:strCache>
                <c:ptCount val="2"/>
                <c:pt idx="0">
                  <c:v>No</c:v>
                </c:pt>
                <c:pt idx="1">
                  <c:v>Yes</c:v>
                </c:pt>
              </c:strCache>
            </c:strRef>
          </c:cat>
          <c:val>
            <c:numRef>
              <c:f>Planilha1!$B$2:$B$5</c:f>
              <c:numCache>
                <c:formatCode>0%</c:formatCode>
                <c:ptCount val="4"/>
                <c:pt idx="0">
                  <c:v>0.39</c:v>
                </c:pt>
                <c:pt idx="1">
                  <c:v>0.61099999999999999</c:v>
                </c:pt>
              </c:numCache>
            </c:numRef>
          </c:val>
          <c:extLst>
            <c:ext xmlns:c16="http://schemas.microsoft.com/office/drawing/2014/chart" uri="{C3380CC4-5D6E-409C-BE32-E72D297353CC}">
              <c16:uniqueId val="{00000008-D407-9B49-A16A-62F85A9EB421}"/>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layout>
        <c:manualLayout>
          <c:xMode val="edge"/>
          <c:yMode val="edge"/>
          <c:x val="0.33639643440227945"/>
          <c:y val="0.89702511592009071"/>
          <c:w val="0.27481582474720923"/>
          <c:h val="9.159494216838969E-2"/>
        </c:manualLayout>
      </c:layout>
      <c:overlay val="0"/>
      <c:spPr>
        <a:noFill/>
        <a:ln>
          <a:noFill/>
        </a:ln>
        <a:effectLst/>
      </c:spPr>
      <c:txPr>
        <a:bodyPr rot="0" spcFirstLastPara="1" vertOverflow="ellipsis" vert="horz" wrap="square" anchor="ctr" anchorCtr="1"/>
        <a:lstStyle/>
        <a:p>
          <a:pPr>
            <a:defRPr sz="35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000" b="1" i="0" u="none" strike="noStrike" kern="1200" spc="0" baseline="0">
                <a:solidFill>
                  <a:schemeClr val="tx1"/>
                </a:solidFill>
                <a:latin typeface="+mn-lt"/>
                <a:ea typeface="+mn-ea"/>
                <a:cs typeface="+mn-cs"/>
              </a:defRPr>
            </a:pPr>
            <a:r>
              <a:rPr lang="en-US" sz="4000" dirty="0"/>
              <a:t>Lifetime</a:t>
            </a:r>
            <a:r>
              <a:rPr lang="en-US" sz="4000" baseline="0" dirty="0"/>
              <a:t> s</a:t>
            </a:r>
            <a:r>
              <a:rPr lang="en-US" sz="4000" dirty="0"/>
              <a:t>uicide attempts</a:t>
            </a:r>
          </a:p>
          <a:p>
            <a:pPr>
              <a:defRPr sz="4000" b="1">
                <a:solidFill>
                  <a:schemeClr val="tx1"/>
                </a:solidFill>
              </a:defRPr>
            </a:pPr>
            <a:endParaRPr lang="en-US" sz="4000" dirty="0"/>
          </a:p>
        </c:rich>
      </c:tx>
      <c:overlay val="0"/>
      <c:spPr>
        <a:noFill/>
        <a:ln>
          <a:noFill/>
        </a:ln>
        <a:effectLst/>
      </c:spPr>
      <c:txPr>
        <a:bodyPr rot="0" spcFirstLastPara="1" vertOverflow="ellipsis" vert="horz" wrap="square" anchor="ctr" anchorCtr="1"/>
        <a:lstStyle/>
        <a:p>
          <a:pPr>
            <a:defRPr sz="4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4115722288016111"/>
          <c:y val="0.10807924675813656"/>
          <c:w val="0.71768569281795891"/>
          <c:h val="0.76050769638777427"/>
        </c:manualLayout>
      </c:layout>
      <c:pieChart>
        <c:varyColors val="1"/>
        <c:ser>
          <c:idx val="0"/>
          <c:order val="0"/>
          <c:tx>
            <c:strRef>
              <c:f>Planilha1!$B$1</c:f>
              <c:strCache>
                <c:ptCount val="1"/>
                <c:pt idx="0">
                  <c:v>Suicide attempts</c:v>
                </c:pt>
              </c:strCache>
            </c:strRef>
          </c:tx>
          <c:spPr>
            <a:solidFill>
              <a:srgbClr val="E44B64"/>
            </a:solidFill>
          </c:spPr>
          <c:explosion val="4"/>
          <c:dPt>
            <c:idx val="0"/>
            <c:bubble3D val="0"/>
            <c:explosion val="0"/>
            <c:spPr>
              <a:solidFill>
                <a:srgbClr val="E5457D"/>
              </a:solidFill>
              <a:ln w="19050">
                <a:solidFill>
                  <a:schemeClr val="lt1"/>
                </a:solidFill>
              </a:ln>
              <a:effectLst/>
            </c:spPr>
            <c:extLst>
              <c:ext xmlns:c16="http://schemas.microsoft.com/office/drawing/2014/chart" uri="{C3380CC4-5D6E-409C-BE32-E72D297353CC}">
                <c16:uniqueId val="{00000001-98F5-B148-ADF4-741B80A06C68}"/>
              </c:ext>
            </c:extLst>
          </c:dPt>
          <c:dPt>
            <c:idx val="1"/>
            <c:bubble3D val="0"/>
            <c:spPr>
              <a:solidFill>
                <a:srgbClr val="002060"/>
              </a:solidFill>
              <a:ln w="19050">
                <a:solidFill>
                  <a:schemeClr val="lt1"/>
                </a:solidFill>
              </a:ln>
              <a:effectLst/>
            </c:spPr>
            <c:extLst>
              <c:ext xmlns:c16="http://schemas.microsoft.com/office/drawing/2014/chart" uri="{C3380CC4-5D6E-409C-BE32-E72D297353CC}">
                <c16:uniqueId val="{00000003-98F5-B148-ADF4-741B80A06C68}"/>
              </c:ext>
            </c:extLst>
          </c:dPt>
          <c:dPt>
            <c:idx val="2"/>
            <c:bubble3D val="0"/>
            <c:spPr>
              <a:solidFill>
                <a:srgbClr val="E44B64"/>
              </a:solidFill>
              <a:ln w="19050">
                <a:solidFill>
                  <a:schemeClr val="lt1"/>
                </a:solidFill>
              </a:ln>
              <a:effectLst/>
            </c:spPr>
            <c:extLst>
              <c:ext xmlns:c16="http://schemas.microsoft.com/office/drawing/2014/chart" uri="{C3380CC4-5D6E-409C-BE32-E72D297353CC}">
                <c16:uniqueId val="{00000005-98F5-B148-ADF4-741B80A06C68}"/>
              </c:ext>
            </c:extLst>
          </c:dPt>
          <c:dPt>
            <c:idx val="3"/>
            <c:bubble3D val="0"/>
            <c:spPr>
              <a:solidFill>
                <a:srgbClr val="E44B64"/>
              </a:solidFill>
              <a:ln w="19050">
                <a:solidFill>
                  <a:schemeClr val="lt1"/>
                </a:solidFill>
              </a:ln>
              <a:effectLst/>
            </c:spPr>
            <c:extLst>
              <c:ext xmlns:c16="http://schemas.microsoft.com/office/drawing/2014/chart" uri="{C3380CC4-5D6E-409C-BE32-E72D297353CC}">
                <c16:uniqueId val="{00000007-98F5-B148-ADF4-741B80A06C68}"/>
              </c:ext>
            </c:extLst>
          </c:dPt>
          <c:dLbls>
            <c:dLbl>
              <c:idx val="0"/>
              <c:tx>
                <c:rich>
                  <a:bodyPr rot="0" spcFirstLastPara="1" vertOverflow="ellipsis" vert="horz" wrap="square" lIns="38100" tIns="19050" rIns="38100" bIns="19050" anchor="ctr" anchorCtr="1">
                    <a:spAutoFit/>
                  </a:bodyPr>
                  <a:lstStyle/>
                  <a:p>
                    <a:pPr>
                      <a:defRPr sz="4000" b="1" i="0" u="none" strike="noStrike" kern="1200" baseline="0">
                        <a:solidFill>
                          <a:schemeClr val="bg1"/>
                        </a:solidFill>
                        <a:latin typeface="+mn-lt"/>
                        <a:ea typeface="+mn-ea"/>
                        <a:cs typeface="+mn-cs"/>
                      </a:defRPr>
                    </a:pPr>
                    <a:r>
                      <a:rPr lang="en-US" dirty="0"/>
                      <a:t>60%</a:t>
                    </a:r>
                  </a:p>
                </c:rich>
              </c:tx>
              <c:spPr>
                <a:noFill/>
                <a:ln>
                  <a:noFill/>
                </a:ln>
                <a:effectLst/>
              </c:spPr>
              <c:txPr>
                <a:bodyPr rot="0" spcFirstLastPara="1" vertOverflow="ellipsis" vert="horz" wrap="square" lIns="38100" tIns="19050" rIns="38100" bIns="19050" anchor="ctr" anchorCtr="1">
                  <a:spAutoFit/>
                </a:bodyPr>
                <a:lstStyle/>
                <a:p>
                  <a:pPr>
                    <a:defRPr sz="4000" b="1"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8F5-B148-ADF4-741B80A06C68}"/>
                </c:ext>
              </c:extLst>
            </c:dLbl>
            <c:dLbl>
              <c:idx val="1"/>
              <c:tx>
                <c:rich>
                  <a:bodyPr rot="0" spcFirstLastPara="1" vertOverflow="ellipsis" vert="horz" wrap="square" lIns="38100" tIns="19050" rIns="38100" bIns="19050" anchor="ctr" anchorCtr="1">
                    <a:spAutoFit/>
                  </a:bodyPr>
                  <a:lstStyle/>
                  <a:p>
                    <a:pPr>
                      <a:defRPr sz="4000" b="1" i="0" u="none" strike="noStrike" kern="1200" baseline="0">
                        <a:solidFill>
                          <a:schemeClr val="bg1"/>
                        </a:solidFill>
                        <a:latin typeface="+mn-lt"/>
                        <a:ea typeface="+mn-ea"/>
                        <a:cs typeface="+mn-cs"/>
                      </a:defRPr>
                    </a:pPr>
                    <a:r>
                      <a:rPr lang="en-US" dirty="0"/>
                      <a:t>40%</a:t>
                    </a:r>
                  </a:p>
                </c:rich>
              </c:tx>
              <c:spPr>
                <a:noFill/>
                <a:ln>
                  <a:noFill/>
                </a:ln>
                <a:effectLst/>
              </c:spPr>
              <c:txPr>
                <a:bodyPr rot="0" spcFirstLastPara="1" vertOverflow="ellipsis" vert="horz" wrap="square" lIns="38100" tIns="19050" rIns="38100" bIns="19050" anchor="ctr" anchorCtr="1">
                  <a:spAutoFit/>
                </a:bodyPr>
                <a:lstStyle/>
                <a:p>
                  <a:pPr>
                    <a:defRPr sz="4000" b="1"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8F5-B148-ADF4-741B80A06C6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Planilha1!$A$2:$A$5</c:f>
              <c:strCache>
                <c:ptCount val="2"/>
                <c:pt idx="1">
                  <c:v>During lifetime</c:v>
                </c:pt>
              </c:strCache>
            </c:strRef>
          </c:cat>
          <c:val>
            <c:numRef>
              <c:f>Planilha1!$B$2:$B$5</c:f>
              <c:numCache>
                <c:formatCode>0%</c:formatCode>
                <c:ptCount val="4"/>
                <c:pt idx="0">
                  <c:v>0.6</c:v>
                </c:pt>
                <c:pt idx="1">
                  <c:v>0.4</c:v>
                </c:pt>
              </c:numCache>
            </c:numRef>
          </c:val>
          <c:extLst>
            <c:ext xmlns:c16="http://schemas.microsoft.com/office/drawing/2014/chart" uri="{C3380CC4-5D6E-409C-BE32-E72D297353CC}">
              <c16:uniqueId val="{00000008-98F5-B148-ADF4-741B80A06C6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4954765"/>
            <a:ext cx="36383199" cy="10540259"/>
          </a:xfrm>
        </p:spPr>
        <p:txBody>
          <a:bodyPr anchor="b"/>
          <a:lstStyle>
            <a:lvl1pPr algn="ctr">
              <a:defRPr sz="26488"/>
            </a:lvl1pPr>
          </a:lstStyle>
          <a:p>
            <a:r>
              <a:rPr lang="pt-BR"/>
              <a:t>Clique para editar o título mestre</a:t>
            </a:r>
            <a:endParaRPr lang="en-US" dirty="0"/>
          </a:p>
        </p:txBody>
      </p:sp>
      <p:sp>
        <p:nvSpPr>
          <p:cNvPr id="3" name="Subtitle 2"/>
          <p:cNvSpPr>
            <a:spLocks noGrp="1"/>
          </p:cNvSpPr>
          <p:nvPr>
            <p:ph type="subTitle" idx="1"/>
          </p:nvPr>
        </p:nvSpPr>
        <p:spPr>
          <a:xfrm>
            <a:off x="5350471" y="15901497"/>
            <a:ext cx="32102822" cy="7309499"/>
          </a:xfr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26/06/2020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1131297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26/06/2020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1583694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611875"/>
            <a:ext cx="9229561" cy="25656844"/>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2942761" y="1611875"/>
            <a:ext cx="27153637" cy="25656844"/>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26/06/2020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1634787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26/06/2020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88215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920467" y="7547788"/>
            <a:ext cx="36918246" cy="12593645"/>
          </a:xfrm>
        </p:spPr>
        <p:txBody>
          <a:bodyPr anchor="b"/>
          <a:lstStyle>
            <a:lvl1pPr>
              <a:defRPr sz="26488"/>
            </a:lvl1pPr>
          </a:lstStyle>
          <a:p>
            <a:r>
              <a:rPr lang="pt-BR"/>
              <a:t>Clique para editar o título mestre</a:t>
            </a:r>
            <a:endParaRPr lang="en-US" dirty="0"/>
          </a:p>
        </p:txBody>
      </p:sp>
      <p:sp>
        <p:nvSpPr>
          <p:cNvPr id="3" name="Text Placeholder 2"/>
          <p:cNvSpPr>
            <a:spLocks noGrp="1"/>
          </p:cNvSpPr>
          <p:nvPr>
            <p:ph type="body" idx="1"/>
          </p:nvPr>
        </p:nvSpPr>
        <p:spPr>
          <a:xfrm>
            <a:off x="2920467" y="20260574"/>
            <a:ext cx="36918246" cy="6622701"/>
          </a:xfrm>
        </p:spPr>
        <p:txBody>
          <a:bodyPr/>
          <a:lstStyle>
            <a:lvl1pPr marL="0" indent="0">
              <a:buNone/>
              <a:defRPr sz="10595">
                <a:solidFill>
                  <a:schemeClr val="tx1"/>
                </a:solidFill>
              </a:defRPr>
            </a:lvl1pPr>
            <a:lvl2pPr marL="2018355" indent="0">
              <a:buNone/>
              <a:defRPr sz="8829">
                <a:solidFill>
                  <a:schemeClr val="tx1">
                    <a:tint val="75000"/>
                  </a:schemeClr>
                </a:solidFill>
              </a:defRPr>
            </a:lvl2pPr>
            <a:lvl3pPr marL="4036710" indent="0">
              <a:buNone/>
              <a:defRPr sz="7946">
                <a:solidFill>
                  <a:schemeClr val="tx1">
                    <a:tint val="75000"/>
                  </a:schemeClr>
                </a:solidFill>
              </a:defRPr>
            </a:lvl3pPr>
            <a:lvl4pPr marL="6055065" indent="0">
              <a:buNone/>
              <a:defRPr sz="7063">
                <a:solidFill>
                  <a:schemeClr val="tx1">
                    <a:tint val="75000"/>
                  </a:schemeClr>
                </a:solidFill>
              </a:defRPr>
            </a:lvl4pPr>
            <a:lvl5pPr marL="8073420" indent="0">
              <a:buNone/>
              <a:defRPr sz="7063">
                <a:solidFill>
                  <a:schemeClr val="tx1">
                    <a:tint val="75000"/>
                  </a:schemeClr>
                </a:solidFill>
              </a:defRPr>
            </a:lvl5pPr>
            <a:lvl6pPr marL="10091776" indent="0">
              <a:buNone/>
              <a:defRPr sz="7063">
                <a:solidFill>
                  <a:schemeClr val="tx1">
                    <a:tint val="75000"/>
                  </a:schemeClr>
                </a:solidFill>
              </a:defRPr>
            </a:lvl6pPr>
            <a:lvl7pPr marL="12110131" indent="0">
              <a:buNone/>
              <a:defRPr sz="7063">
                <a:solidFill>
                  <a:schemeClr val="tx1">
                    <a:tint val="75000"/>
                  </a:schemeClr>
                </a:solidFill>
              </a:defRPr>
            </a:lvl7pPr>
            <a:lvl8pPr marL="14128486" indent="0">
              <a:buNone/>
              <a:defRPr sz="7063">
                <a:solidFill>
                  <a:schemeClr val="tx1">
                    <a:tint val="75000"/>
                  </a:schemeClr>
                </a:solidFill>
              </a:defRPr>
            </a:lvl8pPr>
            <a:lvl9pPr marL="16146841" indent="0">
              <a:buNone/>
              <a:defRPr sz="7063">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F5144DE8-AE3D-40A8-90B8-FB90AC599C3D}" type="datetimeFigureOut">
              <a:rPr lang="en-GB" smtClean="0"/>
              <a:t>26/06/2020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1044774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2942759" y="8059374"/>
            <a:ext cx="18191599" cy="19209345"/>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21669405" y="8059374"/>
            <a:ext cx="18191599" cy="19209345"/>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F5144DE8-AE3D-40A8-90B8-FB90AC599C3D}" type="datetimeFigureOut">
              <a:rPr lang="en-GB" smtClean="0"/>
              <a:t>26/06/2020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2494903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2948334" y="1611882"/>
            <a:ext cx="36918246" cy="5851808"/>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2948339" y="7421634"/>
            <a:ext cx="18107995"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pt-BR"/>
              <a:t>Editar estilos de texto Mestre</a:t>
            </a:r>
          </a:p>
        </p:txBody>
      </p:sp>
      <p:sp>
        <p:nvSpPr>
          <p:cNvPr id="4" name="Content Placeholder 3"/>
          <p:cNvSpPr>
            <a:spLocks noGrp="1"/>
          </p:cNvSpPr>
          <p:nvPr>
            <p:ph sz="half" idx="2"/>
          </p:nvPr>
        </p:nvSpPr>
        <p:spPr>
          <a:xfrm>
            <a:off x="2948339" y="11058863"/>
            <a:ext cx="18107995" cy="16265921"/>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21669408" y="7421634"/>
            <a:ext cx="18197174"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pt-BR"/>
              <a:t>Editar estilos de texto Mestre</a:t>
            </a:r>
          </a:p>
        </p:txBody>
      </p:sp>
      <p:sp>
        <p:nvSpPr>
          <p:cNvPr id="6" name="Content Placeholder 5"/>
          <p:cNvSpPr>
            <a:spLocks noGrp="1"/>
          </p:cNvSpPr>
          <p:nvPr>
            <p:ph sz="quarter" idx="4"/>
          </p:nvPr>
        </p:nvSpPr>
        <p:spPr>
          <a:xfrm>
            <a:off x="21669408" y="11058863"/>
            <a:ext cx="18197174" cy="16265921"/>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F5144DE8-AE3D-40A8-90B8-FB90AC599C3D}" type="datetimeFigureOut">
              <a:rPr lang="en-GB" smtClean="0"/>
              <a:t>26/06/2020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251007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F5144DE8-AE3D-40A8-90B8-FB90AC599C3D}" type="datetimeFigureOut">
              <a:rPr lang="en-GB" smtClean="0"/>
              <a:t>26/06/2020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2275525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144DE8-AE3D-40A8-90B8-FB90AC599C3D}" type="datetimeFigureOut">
              <a:rPr lang="en-GB" smtClean="0"/>
              <a:t>26/06/2020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1891178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pt-BR"/>
              <a:t>Clique para editar o título mestre</a:t>
            </a:r>
            <a:endParaRPr lang="en-US" dirty="0"/>
          </a:p>
        </p:txBody>
      </p:sp>
      <p:sp>
        <p:nvSpPr>
          <p:cNvPr id="3" name="Content Placeholder 2"/>
          <p:cNvSpPr>
            <a:spLocks noGrp="1"/>
          </p:cNvSpPr>
          <p:nvPr>
            <p:ph idx="1"/>
          </p:nvPr>
        </p:nvSpPr>
        <p:spPr>
          <a:xfrm>
            <a:off x="18197174" y="4359077"/>
            <a:ext cx="21669405" cy="21515024"/>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pt-BR"/>
              <a:t>Editar estilos de texto Mestre</a:t>
            </a:r>
          </a:p>
        </p:txBody>
      </p:sp>
      <p:sp>
        <p:nvSpPr>
          <p:cNvPr id="5" name="Date Placeholder 4"/>
          <p:cNvSpPr>
            <a:spLocks noGrp="1"/>
          </p:cNvSpPr>
          <p:nvPr>
            <p:ph type="dt" sz="half" idx="10"/>
          </p:nvPr>
        </p:nvSpPr>
        <p:spPr/>
        <p:txBody>
          <a:bodyPr/>
          <a:lstStyle/>
          <a:p>
            <a:fld id="{F5144DE8-AE3D-40A8-90B8-FB90AC599C3D}" type="datetimeFigureOut">
              <a:rPr lang="en-GB" smtClean="0"/>
              <a:t>26/06/2020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4105573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8197174" y="4359077"/>
            <a:ext cx="21669405" cy="21515024"/>
          </a:xfr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pt-BR"/>
              <a:t>Clique no ícone para adicionar uma imagem</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pt-BR"/>
              <a:t>Editar estilos de texto Mestre</a:t>
            </a:r>
          </a:p>
        </p:txBody>
      </p:sp>
      <p:sp>
        <p:nvSpPr>
          <p:cNvPr id="5" name="Date Placeholder 4"/>
          <p:cNvSpPr>
            <a:spLocks noGrp="1"/>
          </p:cNvSpPr>
          <p:nvPr>
            <p:ph type="dt" sz="half" idx="10"/>
          </p:nvPr>
        </p:nvSpPr>
        <p:spPr/>
        <p:txBody>
          <a:bodyPr/>
          <a:lstStyle/>
          <a:p>
            <a:fld id="{F5144DE8-AE3D-40A8-90B8-FB90AC599C3D}" type="datetimeFigureOut">
              <a:rPr lang="en-GB" smtClean="0"/>
              <a:t>26/06/2020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2218067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611882"/>
            <a:ext cx="36918246" cy="5851808"/>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2942759" y="8059374"/>
            <a:ext cx="36918246" cy="19209345"/>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2942759" y="28060644"/>
            <a:ext cx="9630847" cy="1611875"/>
          </a:xfrm>
          <a:prstGeom prst="rect">
            <a:avLst/>
          </a:prstGeom>
        </p:spPr>
        <p:txBody>
          <a:bodyPr vert="horz" lIns="91440" tIns="45720" rIns="91440" bIns="45720" rtlCol="0" anchor="ctr"/>
          <a:lstStyle>
            <a:lvl1pPr algn="l">
              <a:defRPr sz="5298">
                <a:solidFill>
                  <a:schemeClr val="tx1">
                    <a:tint val="75000"/>
                  </a:schemeClr>
                </a:solidFill>
              </a:defRPr>
            </a:lvl1pPr>
          </a:lstStyle>
          <a:p>
            <a:fld id="{F5144DE8-AE3D-40A8-90B8-FB90AC599C3D}" type="datetimeFigureOut">
              <a:rPr lang="en-GB" smtClean="0"/>
              <a:t>26/06/2020</a:t>
            </a:fld>
            <a:endParaRPr lang="en-GB"/>
          </a:p>
        </p:txBody>
      </p:sp>
      <p:sp>
        <p:nvSpPr>
          <p:cNvPr id="5" name="Footer Placeholder 4"/>
          <p:cNvSpPr>
            <a:spLocks noGrp="1"/>
          </p:cNvSpPr>
          <p:nvPr>
            <p:ph type="ftr" sz="quarter" idx="3"/>
          </p:nvPr>
        </p:nvSpPr>
        <p:spPr>
          <a:xfrm>
            <a:off x="14178747" y="28060644"/>
            <a:ext cx="14446270" cy="1611875"/>
          </a:xfrm>
          <a:prstGeom prst="rect">
            <a:avLst/>
          </a:prstGeom>
        </p:spPr>
        <p:txBody>
          <a:bodyPr vert="horz" lIns="91440" tIns="45720" rIns="91440" bIns="45720" rtlCol="0" anchor="ctr"/>
          <a:lstStyle>
            <a:lvl1pPr algn="ctr">
              <a:defRPr sz="5298">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30230157" y="28060644"/>
            <a:ext cx="9630847" cy="1611875"/>
          </a:xfrm>
          <a:prstGeom prst="rect">
            <a:avLst/>
          </a:prstGeom>
        </p:spPr>
        <p:txBody>
          <a:bodyPr vert="horz" lIns="91440" tIns="45720" rIns="91440" bIns="45720" rtlCol="0" anchor="ctr"/>
          <a:lstStyle>
            <a:lvl1pPr algn="r">
              <a:defRPr sz="5298">
                <a:solidFill>
                  <a:schemeClr val="tx1">
                    <a:tint val="75000"/>
                  </a:schemeClr>
                </a:solidFill>
              </a:defRPr>
            </a:lvl1pPr>
          </a:lstStyle>
          <a:p>
            <a:fld id="{86EC4D90-E909-4F87-A3D0-77D3250A7A1C}" type="slidenum">
              <a:rPr lang="en-GB" smtClean="0"/>
              <a:t>‹#›</a:t>
            </a:fld>
            <a:endParaRPr lang="en-GB"/>
          </a:p>
        </p:txBody>
      </p:sp>
    </p:spTree>
    <p:extLst>
      <p:ext uri="{BB962C8B-B14F-4D97-AF65-F5344CB8AC3E}">
        <p14:creationId xmlns:p14="http://schemas.microsoft.com/office/powerpoint/2010/main" val="282544762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2.png"/><Relationship Id="rId7"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7.tiff"/><Relationship Id="rId5" Type="http://schemas.openxmlformats.org/officeDocument/2006/relationships/image" Target="../media/image4.png"/><Relationship Id="rId10" Type="http://schemas.openxmlformats.org/officeDocument/2006/relationships/image" Target="../media/image6.jpg"/><Relationship Id="rId4" Type="http://schemas.openxmlformats.org/officeDocument/2006/relationships/image" Target="../media/image3.png"/><Relationship Id="rId9"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035" name="AutoShape 11"/>
          <p:cNvCxnSpPr>
            <a:cxnSpLocks noChangeShapeType="1"/>
          </p:cNvCxnSpPr>
          <p:nvPr/>
        </p:nvCxnSpPr>
        <p:spPr bwMode="auto">
          <a:xfrm>
            <a:off x="3402010" y="30079302"/>
            <a:ext cx="35999738" cy="0"/>
          </a:xfrm>
          <a:prstGeom prst="straightConnector1">
            <a:avLst/>
          </a:prstGeom>
          <a:noFill/>
          <a:ln w="47625">
            <a:solidFill>
              <a:schemeClr val="bg1">
                <a:lumMod val="9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68686"/>
                  </a:outerShdw>
                </a:effectLst>
              </a14:hiddenEffects>
            </a:ext>
          </a:extLst>
        </p:spPr>
      </p:cxnSp>
      <p:sp>
        <p:nvSpPr>
          <p:cNvPr id="16" name="Retângulo 5">
            <a:extLst>
              <a:ext uri="{FF2B5EF4-FFF2-40B4-BE49-F238E27FC236}">
                <a16:creationId xmlns:a16="http://schemas.microsoft.com/office/drawing/2014/main" id="{85A9A6EB-A50D-4EEC-95D0-E49492BEA00A}"/>
              </a:ext>
            </a:extLst>
          </p:cNvPr>
          <p:cNvSpPr/>
          <p:nvPr/>
        </p:nvSpPr>
        <p:spPr>
          <a:xfrm>
            <a:off x="1" y="0"/>
            <a:ext cx="42803762" cy="2285343"/>
          </a:xfrm>
          <a:prstGeom prst="rect">
            <a:avLst/>
          </a:prstGeom>
          <a:solidFill>
            <a:srgbClr val="EA4D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68" dirty="0"/>
          </a:p>
        </p:txBody>
      </p:sp>
      <p:pic>
        <p:nvPicPr>
          <p:cNvPr id="6" name="Picture 5">
            <a:extLst>
              <a:ext uri="{FF2B5EF4-FFF2-40B4-BE49-F238E27FC236}">
                <a16:creationId xmlns:a16="http://schemas.microsoft.com/office/drawing/2014/main" id="{90C277CB-3D82-44BB-9B5E-AA9AF9F3B7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1833931"/>
            <a:ext cx="7280116" cy="4119274"/>
          </a:xfrm>
          <a:prstGeom prst="rect">
            <a:avLst/>
          </a:prstGeom>
        </p:spPr>
      </p:pic>
      <p:pic>
        <p:nvPicPr>
          <p:cNvPr id="12" name="Picture 11">
            <a:extLst>
              <a:ext uri="{FF2B5EF4-FFF2-40B4-BE49-F238E27FC236}">
                <a16:creationId xmlns:a16="http://schemas.microsoft.com/office/drawing/2014/main" id="{70C00F2D-231E-4514-BF39-D0F7426373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04912" y="-821762"/>
            <a:ext cx="3928865" cy="3928865"/>
          </a:xfrm>
          <a:prstGeom prst="rect">
            <a:avLst/>
          </a:prstGeom>
        </p:spPr>
      </p:pic>
      <p:sp>
        <p:nvSpPr>
          <p:cNvPr id="26" name="Text Box 9">
            <a:extLst>
              <a:ext uri="{FF2B5EF4-FFF2-40B4-BE49-F238E27FC236}">
                <a16:creationId xmlns:a16="http://schemas.microsoft.com/office/drawing/2014/main" id="{75919879-D5F6-4982-9774-DA23D0D0342F}"/>
              </a:ext>
            </a:extLst>
          </p:cNvPr>
          <p:cNvSpPr txBox="1">
            <a:spLocks noChangeArrowheads="1"/>
          </p:cNvSpPr>
          <p:nvPr/>
        </p:nvSpPr>
        <p:spPr bwMode="auto">
          <a:xfrm>
            <a:off x="272268" y="27477695"/>
            <a:ext cx="6654781" cy="756387"/>
          </a:xfrm>
          <a:prstGeom prst="rect">
            <a:avLst/>
          </a:prstGeom>
          <a:noFill/>
          <a:ln>
            <a:noFill/>
          </a:ln>
          <a:effectLst/>
          <a:extLst>
            <a:ext uri="{909E8E84-426E-40dd-AFC4-6F175D3DCCD1}">
              <a14:hiddenFill xmlns="" xmlns:a14="http://schemas.microsoft.com/office/drawing/2010/main">
                <a:solidFill>
                  <a:srgbClr val="F57B6B"/>
                </a:solidFill>
              </a14:hiddenFill>
            </a:ext>
            <a:ext uri="{91240B29-F687-4f45-9708-019B960494DF}">
              <a14:hiddenLine xmlns="" xmlns:a14="http://schemas.microsoft.com/office/drawing/2010/main" w="254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15669" tIns="15669" rIns="15669" bIns="15669" numCol="1" anchor="t" anchorCtr="0" compatLnSpc="1">
            <a:prstTxWarp prst="textNoShape">
              <a:avLst/>
            </a:prstTxWarp>
          </a:bodyPr>
          <a:lstStyle/>
          <a:p>
            <a:pPr algn="ctr" defTabSz="391705" eaLnBrk="0" fontAlgn="base" hangingPunct="0">
              <a:spcBef>
                <a:spcPct val="0"/>
              </a:spcBef>
              <a:spcAft>
                <a:spcPct val="0"/>
              </a:spcAft>
            </a:pPr>
            <a:r>
              <a:rPr lang="en-GB" altLang="en-US" sz="2400" dirty="0">
                <a:solidFill>
                  <a:srgbClr val="EA4D66"/>
                </a:solidFill>
                <a:latin typeface="Roboto" panose="02000000000000000000" pitchFamily="2" charset="0"/>
                <a:ea typeface="Roboto" panose="02000000000000000000" pitchFamily="2" charset="0"/>
                <a:cs typeface="Roboto" panose="02000000000000000000" pitchFamily="2" charset="0"/>
              </a:rPr>
              <a:t>LGBT Human Health and Rights Study Group</a:t>
            </a:r>
          </a:p>
          <a:p>
            <a:pPr algn="ctr" defTabSz="391705" eaLnBrk="0" fontAlgn="base" hangingPunct="0">
              <a:spcBef>
                <a:spcPct val="0"/>
              </a:spcBef>
              <a:spcAft>
                <a:spcPct val="0"/>
              </a:spcAft>
            </a:pPr>
            <a:r>
              <a:rPr lang="en-GB" altLang="en-US" sz="2400" b="1" dirty="0">
                <a:solidFill>
                  <a:srgbClr val="EA4D66"/>
                </a:solidFill>
                <a:latin typeface="Roboto" panose="02000000000000000000" pitchFamily="2" charset="0"/>
                <a:ea typeface="Roboto" panose="02000000000000000000" pitchFamily="2" charset="0"/>
                <a:cs typeface="Roboto" panose="02000000000000000000" pitchFamily="2" charset="0"/>
              </a:rPr>
              <a:t>www.nudhes.com</a:t>
            </a:r>
            <a:endParaRPr lang="en-US" altLang="en-US" sz="2400" b="1" dirty="0">
              <a:solidFill>
                <a:srgbClr val="EA4D66"/>
              </a:solidFill>
              <a:latin typeface="Roboto" panose="02000000000000000000" pitchFamily="2" charset="0"/>
              <a:ea typeface="Roboto" panose="02000000000000000000" pitchFamily="2" charset="0"/>
              <a:cs typeface="Roboto" panose="02000000000000000000" pitchFamily="2" charset="0"/>
            </a:endParaRPr>
          </a:p>
        </p:txBody>
      </p:sp>
      <p:sp>
        <p:nvSpPr>
          <p:cNvPr id="29" name="Text Box 3">
            <a:extLst>
              <a:ext uri="{FF2B5EF4-FFF2-40B4-BE49-F238E27FC236}">
                <a16:creationId xmlns:a16="http://schemas.microsoft.com/office/drawing/2014/main" id="{E38D62D6-591D-4A28-B680-67BDF835B27B}"/>
              </a:ext>
            </a:extLst>
          </p:cNvPr>
          <p:cNvSpPr txBox="1">
            <a:spLocks noChangeArrowheads="1"/>
          </p:cNvSpPr>
          <p:nvPr/>
        </p:nvSpPr>
        <p:spPr bwMode="auto">
          <a:xfrm>
            <a:off x="1276787" y="4605532"/>
            <a:ext cx="12229595" cy="4734358"/>
          </a:xfrm>
          <a:prstGeom prst="rect">
            <a:avLst/>
          </a:prstGeom>
          <a:noFill/>
          <a:ln>
            <a:noFill/>
          </a:ln>
          <a:effectLst/>
          <a:extLst>
            <a:ext uri="{909E8E84-426E-40dd-AFC4-6F175D3DCCD1}">
              <a14:hiddenFill xmlns="" xmlns:a14="http://schemas.microsoft.com/office/drawing/2010/main">
                <a:solidFill>
                  <a:srgbClr val="F57B6B"/>
                </a:solidFill>
              </a14:hiddenFill>
            </a:ext>
            <a:ext uri="{91240B29-F687-4f45-9708-019B960494DF}">
              <a14:hiddenLine xmlns="" xmlns:a14="http://schemas.microsoft.com/office/drawing/2010/main" w="254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15669" tIns="15669" rIns="15669" bIns="15669" numCol="1" anchor="t" anchorCtr="0" compatLnSpc="1">
            <a:prstTxWarp prst="textNoShape">
              <a:avLst/>
            </a:prstTxWarp>
          </a:bodyPr>
          <a:lstStyle/>
          <a:p>
            <a:pPr algn="just"/>
            <a:r>
              <a:rPr lang="en-US" sz="4000" b="1" dirty="0">
                <a:solidFill>
                  <a:srgbClr val="EA4D66"/>
                </a:solidFill>
                <a:latin typeface="Segoe UI" panose="020B0502040204020203" pitchFamily="34" charset="0"/>
                <a:cs typeface="Segoe UI" panose="020B0502040204020203" pitchFamily="34" charset="0"/>
              </a:rPr>
              <a:t>Background:  </a:t>
            </a:r>
            <a:r>
              <a:rPr lang="en-US" sz="3600" dirty="0">
                <a:solidFill>
                  <a:srgbClr val="000000"/>
                </a:solidFill>
                <a:latin typeface="Arial" panose="020B0604020202020204" pitchFamily="34" charset="0"/>
                <a:ea typeface="Times New Roman" panose="02020603050405020304" pitchFamily="18" charset="0"/>
              </a:rPr>
              <a:t>Transgender women living with HIV face a complex set of psychosocial challenges in access and adherence to HIV care, including multiple stigmas. In general, trans people report high rates of mental health concerns, such as depression, resulting in increased levels of suicidal ideation compared to the cisgender population.</a:t>
            </a:r>
            <a:r>
              <a:rPr lang="en-US" sz="3600" b="1" dirty="0">
                <a:solidFill>
                  <a:srgbClr val="000000"/>
                </a:solidFill>
                <a:latin typeface="Arial" panose="020B0604020202020204" pitchFamily="34" charset="0"/>
                <a:ea typeface="Times New Roman" panose="02020603050405020304" pitchFamily="18" charset="0"/>
              </a:rPr>
              <a:t> </a:t>
            </a:r>
            <a:r>
              <a:rPr lang="en-US" sz="3600" dirty="0">
                <a:solidFill>
                  <a:srgbClr val="000000"/>
                </a:solidFill>
                <a:latin typeface="Arial" panose="020B0604020202020204" pitchFamily="34" charset="0"/>
                <a:ea typeface="Times New Roman" panose="02020603050405020304" pitchFamily="18" charset="0"/>
              </a:rPr>
              <a:t>This study aims to investigate the prevalence of suicidal thoughts and attempts, and associated factors among HIV-positive trans women in the TransAmigas study.</a:t>
            </a:r>
            <a:endParaRPr lang="en-US" sz="3600" dirty="0">
              <a:latin typeface="Times New Roman" panose="02020603050405020304" pitchFamily="18" charset="0"/>
              <a:ea typeface="Arial Unicode MS" panose="020B0604020202020204" pitchFamily="34" charset="-128"/>
            </a:endParaRPr>
          </a:p>
          <a:p>
            <a:r>
              <a:rPr lang="en-US" sz="4000" dirty="0">
                <a:latin typeface="Times New Roman" panose="02020603050405020304" pitchFamily="18" charset="0"/>
                <a:ea typeface="Times New Roman" panose="02020603050405020304" pitchFamily="18" charset="0"/>
              </a:rPr>
              <a:t> </a:t>
            </a:r>
            <a:endParaRPr lang="en-US" sz="4000" dirty="0">
              <a:latin typeface="Times New Roman" panose="02020603050405020304" pitchFamily="18" charset="0"/>
              <a:ea typeface="Arial Unicode MS" panose="020B0604020202020204" pitchFamily="34" charset="-128"/>
            </a:endParaRPr>
          </a:p>
          <a:p>
            <a:pPr algn="just"/>
            <a:endParaRPr lang="pt-BR" sz="4000" dirty="0">
              <a:solidFill>
                <a:schemeClr val="tx1">
                  <a:lumMod val="85000"/>
                  <a:lumOff val="15000"/>
                </a:schemeClr>
              </a:solidFill>
              <a:latin typeface="Segoe UI Emoji" panose="020B0502040204020203" pitchFamily="34" charset="0"/>
              <a:ea typeface="Segoe UI Emoji" panose="020B0502040204020203" pitchFamily="34" charset="0"/>
            </a:endParaRPr>
          </a:p>
          <a:p>
            <a:pPr algn="just"/>
            <a:endParaRPr lang="en-US" sz="4000" dirty="0">
              <a:solidFill>
                <a:schemeClr val="tx1">
                  <a:lumMod val="85000"/>
                  <a:lumOff val="15000"/>
                </a:schemeClr>
              </a:solidFill>
              <a:latin typeface="Segoe UI Emoji" panose="020B0502040204020203" pitchFamily="34" charset="0"/>
              <a:ea typeface="Segoe UI Emoji" panose="020B0502040204020203" pitchFamily="34" charset="0"/>
            </a:endParaRPr>
          </a:p>
          <a:p>
            <a:pPr algn="just" defTabSz="391705" eaLnBrk="0" fontAlgn="base" hangingPunct="0">
              <a:spcBef>
                <a:spcPct val="0"/>
              </a:spcBef>
              <a:spcAft>
                <a:spcPct val="0"/>
              </a:spcAft>
            </a:pPr>
            <a:endParaRPr lang="en-US" altLang="en-US" sz="2535" dirty="0">
              <a:solidFill>
                <a:schemeClr val="tx1">
                  <a:lumMod val="85000"/>
                  <a:lumOff val="15000"/>
                </a:schemeClr>
              </a:solidFill>
              <a:latin typeface="Segoe UI Emoji" panose="020B0502040204020203" pitchFamily="34" charset="0"/>
              <a:ea typeface="Segoe UI Emoji" panose="020B0502040204020203" pitchFamily="34" charset="0"/>
            </a:endParaRPr>
          </a:p>
        </p:txBody>
      </p:sp>
      <p:sp>
        <p:nvSpPr>
          <p:cNvPr id="31" name="Text Box 3">
            <a:extLst>
              <a:ext uri="{FF2B5EF4-FFF2-40B4-BE49-F238E27FC236}">
                <a16:creationId xmlns:a16="http://schemas.microsoft.com/office/drawing/2014/main" id="{6B16B04F-7F1D-4CD9-AF5E-C718ECF809AB}"/>
              </a:ext>
            </a:extLst>
          </p:cNvPr>
          <p:cNvSpPr txBox="1">
            <a:spLocks noChangeArrowheads="1"/>
          </p:cNvSpPr>
          <p:nvPr/>
        </p:nvSpPr>
        <p:spPr bwMode="auto">
          <a:xfrm>
            <a:off x="1201229" y="19381714"/>
            <a:ext cx="12380710" cy="6274816"/>
          </a:xfrm>
          <a:prstGeom prst="rect">
            <a:avLst/>
          </a:prstGeom>
          <a:noFill/>
          <a:ln>
            <a:noFill/>
          </a:ln>
          <a:effectLst/>
          <a:extLst>
            <a:ext uri="{909E8E84-426E-40dd-AFC4-6F175D3DCCD1}">
              <a14:hiddenFill xmlns="" xmlns:a14="http://schemas.microsoft.com/office/drawing/2010/main">
                <a:solidFill>
                  <a:srgbClr val="F57B6B"/>
                </a:solidFill>
              </a14:hiddenFill>
            </a:ext>
            <a:ext uri="{91240B29-F687-4f45-9708-019B960494DF}">
              <a14:hiddenLine xmlns="" xmlns:a14="http://schemas.microsoft.com/office/drawing/2010/main" w="254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15669" tIns="15669" rIns="15669" bIns="15669" numCol="1" anchor="t" anchorCtr="0" compatLnSpc="1">
            <a:prstTxWarp prst="textNoShape">
              <a:avLst/>
            </a:prstTxWarp>
          </a:bodyPr>
          <a:lstStyle/>
          <a:p>
            <a:pPr algn="just"/>
            <a:r>
              <a:rPr lang="en-US" sz="4000" b="1" dirty="0">
                <a:solidFill>
                  <a:srgbClr val="EA4D66"/>
                </a:solidFill>
                <a:latin typeface="Segoe UI" panose="020B0502040204020203" pitchFamily="34" charset="0"/>
                <a:cs typeface="Segoe UI" panose="020B0502040204020203" pitchFamily="34" charset="0"/>
              </a:rPr>
              <a:t>Results</a:t>
            </a:r>
            <a:r>
              <a:rPr lang="en-US" sz="4000" dirty="0">
                <a:solidFill>
                  <a:srgbClr val="000000"/>
                </a:solidFill>
                <a:latin typeface="Arial" panose="020B0604020202020204" pitchFamily="34" charset="0"/>
              </a:rPr>
              <a:t>:  </a:t>
            </a:r>
            <a:r>
              <a:rPr lang="en-US" sz="3600" dirty="0">
                <a:solidFill>
                  <a:srgbClr val="000000"/>
                </a:solidFill>
                <a:latin typeface="Arial" panose="020B0604020202020204" pitchFamily="34" charset="0"/>
              </a:rPr>
              <a:t>The majority of participants reported previous suicidal thoughts 69 (61.1%), while 45 (39.8%) reported previous attempted suicide, and 13 (11.5%) attempted suicide in the previous 12 months. In a multivariate model adjusted for age, ethnicity, education and income, having suffered transphobic sexual violence (adjusted Prevalence Ratio [</a:t>
            </a:r>
            <a:r>
              <a:rPr lang="en-US" sz="3600" dirty="0" err="1">
                <a:solidFill>
                  <a:srgbClr val="000000"/>
                </a:solidFill>
                <a:latin typeface="Arial" panose="020B0604020202020204" pitchFamily="34" charset="0"/>
              </a:rPr>
              <a:t>aPR</a:t>
            </a:r>
            <a:r>
              <a:rPr lang="en-US" sz="3600" dirty="0">
                <a:solidFill>
                  <a:srgbClr val="000000"/>
                </a:solidFill>
                <a:latin typeface="Arial" panose="020B0604020202020204" pitchFamily="34" charset="0"/>
              </a:rPr>
              <a:t>] 1.75; CI95% 1.09 - 2.80) and unstable housing (</a:t>
            </a:r>
            <a:r>
              <a:rPr lang="en-US" sz="3600" dirty="0" err="1">
                <a:solidFill>
                  <a:srgbClr val="000000"/>
                </a:solidFill>
                <a:latin typeface="Arial" panose="020B0604020202020204" pitchFamily="34" charset="0"/>
              </a:rPr>
              <a:t>aPR</a:t>
            </a:r>
            <a:r>
              <a:rPr lang="en-US" sz="3600" dirty="0">
                <a:solidFill>
                  <a:srgbClr val="000000"/>
                </a:solidFill>
                <a:latin typeface="Arial" panose="020B0604020202020204" pitchFamily="34" charset="0"/>
              </a:rPr>
              <a:t> 2.09; CI95% 1.29 - 3.36) were associated with having attempted suicide at least once in their lifetime. Self evaluation of mental health and illicit substance use were not significantly associated with the outcome.  Among ethnicity categories, being </a:t>
            </a:r>
            <a:r>
              <a:rPr lang="en-US" sz="3600" dirty="0" err="1">
                <a:solidFill>
                  <a:srgbClr val="000000"/>
                </a:solidFill>
                <a:latin typeface="Arial" panose="020B0604020202020204" pitchFamily="34" charset="0"/>
              </a:rPr>
              <a:t>parda</a:t>
            </a:r>
            <a:r>
              <a:rPr lang="en-US" sz="3600" dirty="0">
                <a:solidFill>
                  <a:srgbClr val="000000"/>
                </a:solidFill>
                <a:latin typeface="Arial" panose="020B0604020202020204" pitchFamily="34" charset="0"/>
              </a:rPr>
              <a:t> had a protective effect on the outcome when compared with white participants (</a:t>
            </a:r>
            <a:r>
              <a:rPr lang="en-US" sz="3600" dirty="0" err="1">
                <a:solidFill>
                  <a:srgbClr val="000000"/>
                </a:solidFill>
                <a:latin typeface="Arial" panose="020B0604020202020204" pitchFamily="34" charset="0"/>
              </a:rPr>
              <a:t>aPR</a:t>
            </a:r>
            <a:r>
              <a:rPr lang="en-US" sz="3600" dirty="0">
                <a:solidFill>
                  <a:srgbClr val="000000"/>
                </a:solidFill>
                <a:latin typeface="Arial" panose="020B0604020202020204" pitchFamily="34" charset="0"/>
              </a:rPr>
              <a:t> 0.52 CI95% 0.32 – 0.87).</a:t>
            </a:r>
          </a:p>
          <a:p>
            <a:endParaRPr lang="en-US" sz="3600" dirty="0">
              <a:solidFill>
                <a:srgbClr val="000000"/>
              </a:solidFill>
              <a:latin typeface="Arial" panose="020B0604020202020204" pitchFamily="34" charset="0"/>
            </a:endParaRPr>
          </a:p>
          <a:p>
            <a:pPr algn="just" defTabSz="391705" eaLnBrk="0" fontAlgn="base" hangingPunct="0">
              <a:spcBef>
                <a:spcPct val="0"/>
              </a:spcBef>
              <a:spcAft>
                <a:spcPct val="0"/>
              </a:spcAft>
            </a:pPr>
            <a:endParaRPr lang="en-US" sz="2535" b="1" dirty="0">
              <a:solidFill>
                <a:srgbClr val="EA4D66"/>
              </a:solidFill>
              <a:latin typeface="Segoe UI Emoji" panose="020B0502040204020203" pitchFamily="34" charset="0"/>
              <a:ea typeface="Segoe UI Emoji" panose="020B0502040204020203" pitchFamily="34" charset="0"/>
              <a:cs typeface="Segoe UI" panose="020B0502040204020203" pitchFamily="34" charset="0"/>
            </a:endParaRPr>
          </a:p>
        </p:txBody>
      </p:sp>
      <p:sp>
        <p:nvSpPr>
          <p:cNvPr id="32" name="Text Box 3">
            <a:extLst>
              <a:ext uri="{FF2B5EF4-FFF2-40B4-BE49-F238E27FC236}">
                <a16:creationId xmlns:a16="http://schemas.microsoft.com/office/drawing/2014/main" id="{B2BDAD09-3031-4C2F-8385-2AB4AC0C1668}"/>
              </a:ext>
            </a:extLst>
          </p:cNvPr>
          <p:cNvSpPr txBox="1">
            <a:spLocks noChangeArrowheads="1"/>
          </p:cNvSpPr>
          <p:nvPr/>
        </p:nvSpPr>
        <p:spPr bwMode="auto">
          <a:xfrm>
            <a:off x="31125497" y="22131483"/>
            <a:ext cx="11273437" cy="4892909"/>
          </a:xfrm>
          <a:prstGeom prst="rect">
            <a:avLst/>
          </a:prstGeom>
          <a:noFill/>
          <a:ln>
            <a:noFill/>
          </a:ln>
          <a:effectLst/>
          <a:extLst>
            <a:ext uri="{909E8E84-426E-40dd-AFC4-6F175D3DCCD1}">
              <a14:hiddenFill xmlns="" xmlns:a14="http://schemas.microsoft.com/office/drawing/2010/main">
                <a:solidFill>
                  <a:srgbClr val="F57B6B"/>
                </a:solidFill>
              </a14:hiddenFill>
            </a:ext>
            <a:ext uri="{91240B29-F687-4f45-9708-019B960494DF}">
              <a14:hiddenLine xmlns="" xmlns:a14="http://schemas.microsoft.com/office/drawing/2010/main" w="254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15669" tIns="15669" rIns="15669" bIns="15669" numCol="1" anchor="t" anchorCtr="0" compatLnSpc="1">
            <a:prstTxWarp prst="textNoShape">
              <a:avLst/>
            </a:prstTxWarp>
          </a:bodyPr>
          <a:lstStyle/>
          <a:p>
            <a:pPr algn="just"/>
            <a:r>
              <a:rPr lang="en-US" sz="4000" b="1" dirty="0">
                <a:solidFill>
                  <a:srgbClr val="EA4D66"/>
                </a:solidFill>
                <a:latin typeface="Segoe UI" panose="020B0502040204020203" pitchFamily="34" charset="0"/>
              </a:rPr>
              <a:t>Conclusions: </a:t>
            </a:r>
            <a:r>
              <a:rPr lang="en-US" sz="3600" dirty="0">
                <a:solidFill>
                  <a:srgbClr val="000000"/>
                </a:solidFill>
                <a:latin typeface="Arial" panose="020B0604020202020204" pitchFamily="34" charset="0"/>
              </a:rPr>
              <a:t>This study documents high rates of suicidal ideation and attempts among transgender women living with HIV. The association of suicidality with sexual violence and housing instability underscores the importance of addressing structural factors in health  interventions with transgender women living with HIV. </a:t>
            </a:r>
            <a:endParaRPr lang="en-US" sz="3600" b="1" dirty="0">
              <a:solidFill>
                <a:schemeClr val="tx1">
                  <a:lumMod val="85000"/>
                  <a:lumOff val="15000"/>
                </a:schemeClr>
              </a:solidFill>
              <a:latin typeface="Segoe UI Emoji" panose="020B0502040204020203" pitchFamily="34" charset="0"/>
              <a:ea typeface="Segoe UI Emoji" panose="020B0502040204020203" pitchFamily="34" charset="0"/>
              <a:cs typeface="Segoe UI" panose="020B0502040204020203" pitchFamily="34" charset="0"/>
            </a:endParaRPr>
          </a:p>
        </p:txBody>
      </p:sp>
      <p:sp>
        <p:nvSpPr>
          <p:cNvPr id="24" name="Rectangle 23">
            <a:extLst>
              <a:ext uri="{FF2B5EF4-FFF2-40B4-BE49-F238E27FC236}">
                <a16:creationId xmlns:a16="http://schemas.microsoft.com/office/drawing/2014/main" id="{C0792967-D473-4254-B3C8-439BD700999C}"/>
              </a:ext>
            </a:extLst>
          </p:cNvPr>
          <p:cNvSpPr/>
          <p:nvPr/>
        </p:nvSpPr>
        <p:spPr>
          <a:xfrm>
            <a:off x="6927049" y="273407"/>
            <a:ext cx="28742294" cy="1956177"/>
          </a:xfrm>
          <a:prstGeom prst="rect">
            <a:avLst/>
          </a:prstGeom>
        </p:spPr>
        <p:txBody>
          <a:bodyPr wrap="square">
            <a:spAutoFit/>
          </a:bodyPr>
          <a:lstStyle/>
          <a:p>
            <a:pPr algn="ctr"/>
            <a:r>
              <a:rPr lang="en-US" sz="6056" b="1" dirty="0">
                <a:solidFill>
                  <a:schemeClr val="bg1"/>
                </a:solidFill>
                <a:latin typeface="Segoe UI Emoji" panose="020B0502040204020203" pitchFamily="34" charset="0"/>
                <a:ea typeface="Segoe UI Emoji" panose="020B0502040204020203" pitchFamily="34" charset="0"/>
              </a:rPr>
              <a:t>Suicidal thoughts and attempts among HIV-positive trans women in Trans </a:t>
            </a:r>
            <a:r>
              <a:rPr lang="en-US" sz="6056" b="1" dirty="0" err="1">
                <a:solidFill>
                  <a:schemeClr val="bg1"/>
                </a:solidFill>
                <a:latin typeface="Segoe UI Emoji" panose="020B0502040204020203" pitchFamily="34" charset="0"/>
                <a:ea typeface="Segoe UI Emoji" panose="020B0502040204020203" pitchFamily="34" charset="0"/>
              </a:rPr>
              <a:t>Amigas</a:t>
            </a:r>
            <a:r>
              <a:rPr lang="en-US" sz="6056" b="1" dirty="0">
                <a:solidFill>
                  <a:schemeClr val="bg1"/>
                </a:solidFill>
                <a:latin typeface="Segoe UI Emoji" panose="020B0502040204020203" pitchFamily="34" charset="0"/>
                <a:ea typeface="Segoe UI Emoji" panose="020B0502040204020203" pitchFamily="34" charset="0"/>
              </a:rPr>
              <a:t> study, São Paulo, Brazil</a:t>
            </a:r>
          </a:p>
        </p:txBody>
      </p:sp>
      <p:sp>
        <p:nvSpPr>
          <p:cNvPr id="34" name="Text Box 3">
            <a:extLst>
              <a:ext uri="{FF2B5EF4-FFF2-40B4-BE49-F238E27FC236}">
                <a16:creationId xmlns:a16="http://schemas.microsoft.com/office/drawing/2014/main" id="{EF1B1E21-11D7-49C8-B736-78842D9708B2}"/>
              </a:ext>
            </a:extLst>
          </p:cNvPr>
          <p:cNvSpPr txBox="1">
            <a:spLocks noChangeArrowheads="1"/>
          </p:cNvSpPr>
          <p:nvPr/>
        </p:nvSpPr>
        <p:spPr bwMode="auto">
          <a:xfrm>
            <a:off x="4751092" y="2650445"/>
            <a:ext cx="33094208" cy="1022121"/>
          </a:xfrm>
          <a:prstGeom prst="rect">
            <a:avLst/>
          </a:prstGeom>
          <a:noFill/>
          <a:ln>
            <a:noFill/>
          </a:ln>
          <a:effectLst/>
          <a:extLst>
            <a:ext uri="{909E8E84-426E-40dd-AFC4-6F175D3DCCD1}">
              <a14:hiddenFill xmlns="" xmlns:a14="http://schemas.microsoft.com/office/drawing/2010/main">
                <a:solidFill>
                  <a:srgbClr val="F57B6B"/>
                </a:solidFill>
              </a14:hiddenFill>
            </a:ext>
            <a:ext uri="{91240B29-F687-4f45-9708-019B960494DF}">
              <a14:hiddenLine xmlns="" xmlns:a14="http://schemas.microsoft.com/office/drawing/2010/main" w="254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15669" tIns="15669" rIns="15669" bIns="15669" numCol="1" anchor="t" anchorCtr="0" compatLnSpc="1">
            <a:prstTxWarp prst="textNoShape">
              <a:avLst/>
            </a:prstTxWarp>
          </a:bodyPr>
          <a:lstStyle/>
          <a:p>
            <a:pPr algn="ctr"/>
            <a:r>
              <a:rPr lang="en-US" sz="3200" dirty="0">
                <a:solidFill>
                  <a:schemeClr val="tx1">
                    <a:lumMod val="85000"/>
                    <a:lumOff val="15000"/>
                  </a:schemeClr>
                </a:solidFill>
                <a:latin typeface="Segoe UI Emoji" panose="020B0502040204020203" pitchFamily="34" charset="0"/>
                <a:ea typeface="Segoe UI Emoji" panose="020B0502040204020203" pitchFamily="34" charset="0"/>
              </a:rPr>
              <a:t>P. G. C. Carvalho</a:t>
            </a:r>
            <a:r>
              <a:rPr lang="pt-BR" sz="3200" dirty="0">
                <a:latin typeface="Segoe UI Emoji" panose="020B0502040204020203" pitchFamily="34" charset="0"/>
                <a:ea typeface="Segoe UI Emoji" panose="020B0502040204020203" pitchFamily="34" charset="0"/>
              </a:rPr>
              <a:t>¹</a:t>
            </a:r>
            <a:r>
              <a:rPr lang="en-US" sz="3200" dirty="0">
                <a:solidFill>
                  <a:schemeClr val="tx1">
                    <a:lumMod val="85000"/>
                    <a:lumOff val="15000"/>
                  </a:schemeClr>
                </a:solidFill>
                <a:latin typeface="Segoe UI Emoji" panose="020B0502040204020203" pitchFamily="34" charset="0"/>
                <a:ea typeface="Segoe UI Emoji" panose="020B0502040204020203" pitchFamily="34" charset="0"/>
              </a:rPr>
              <a:t>, L. F. </a:t>
            </a:r>
            <a:r>
              <a:rPr lang="en-US" sz="3200" dirty="0" err="1">
                <a:solidFill>
                  <a:schemeClr val="tx1">
                    <a:lumMod val="85000"/>
                    <a:lumOff val="15000"/>
                  </a:schemeClr>
                </a:solidFill>
                <a:latin typeface="Segoe UI Emoji" panose="020B0502040204020203" pitchFamily="34" charset="0"/>
                <a:ea typeface="Segoe UI Emoji" panose="020B0502040204020203" pitchFamily="34" charset="0"/>
              </a:rPr>
              <a:t>Maschião</a:t>
            </a:r>
            <a:r>
              <a:rPr lang="pt-BR" sz="3200" dirty="0">
                <a:latin typeface="Segoe UI Emoji" panose="020B0502040204020203" pitchFamily="34" charset="0"/>
                <a:ea typeface="Segoe UI Emoji" panose="020B0502040204020203" pitchFamily="34" charset="0"/>
              </a:rPr>
              <a:t> ¹</a:t>
            </a:r>
            <a:r>
              <a:rPr lang="en-US" sz="3200" dirty="0">
                <a:solidFill>
                  <a:schemeClr val="tx1">
                    <a:lumMod val="85000"/>
                    <a:lumOff val="15000"/>
                  </a:schemeClr>
                </a:solidFill>
                <a:latin typeface="Segoe UI Emoji" panose="020B0502040204020203" pitchFamily="34" charset="0"/>
                <a:ea typeface="Segoe UI Emoji" panose="020B0502040204020203" pitchFamily="34" charset="0"/>
              </a:rPr>
              <a:t>, </a:t>
            </a:r>
            <a:r>
              <a:rPr lang="pt-BR" sz="3200" dirty="0">
                <a:latin typeface="Segoe UI Emoji" panose="020B0502040204020203" pitchFamily="34" charset="0"/>
                <a:ea typeface="Segoe UI Emoji" panose="020B0502040204020203" pitchFamily="34" charset="0"/>
              </a:rPr>
              <a:t>T. F. Pinheiro¹,</a:t>
            </a:r>
            <a:r>
              <a:rPr lang="en-US" sz="3200" dirty="0">
                <a:solidFill>
                  <a:schemeClr val="tx1">
                    <a:lumMod val="85000"/>
                    <a:lumOff val="15000"/>
                  </a:schemeClr>
                </a:solidFill>
                <a:latin typeface="Segoe UI Emoji" panose="020B0502040204020203" pitchFamily="34" charset="0"/>
                <a:ea typeface="Segoe UI Emoji" panose="020B0502040204020203" pitchFamily="34" charset="0"/>
              </a:rPr>
              <a:t> I. L. </a:t>
            </a:r>
            <a:r>
              <a:rPr lang="en-US" sz="3200" dirty="0" err="1">
                <a:solidFill>
                  <a:schemeClr val="tx1">
                    <a:lumMod val="85000"/>
                    <a:lumOff val="15000"/>
                  </a:schemeClr>
                </a:solidFill>
                <a:latin typeface="Segoe UI Emoji" panose="020B0502040204020203" pitchFamily="34" charset="0"/>
                <a:ea typeface="Segoe UI Emoji" panose="020B0502040204020203" pitchFamily="34" charset="0"/>
              </a:rPr>
              <a:t>Concílio</a:t>
            </a:r>
            <a:r>
              <a:rPr lang="pt-BR" sz="3200" dirty="0">
                <a:latin typeface="Segoe UI Emoji" panose="020B0502040204020203" pitchFamily="34" charset="0"/>
                <a:ea typeface="Segoe UI Emoji" panose="020B0502040204020203" pitchFamily="34" charset="0"/>
              </a:rPr>
              <a:t> ¹</a:t>
            </a:r>
            <a:r>
              <a:rPr lang="en-US" sz="3200" dirty="0">
                <a:solidFill>
                  <a:schemeClr val="tx1">
                    <a:lumMod val="85000"/>
                    <a:lumOff val="15000"/>
                  </a:schemeClr>
                </a:solidFill>
                <a:latin typeface="Segoe UI Emoji" panose="020B0502040204020203" pitchFamily="34" charset="0"/>
                <a:ea typeface="Segoe UI Emoji" panose="020B0502040204020203" pitchFamily="34" charset="0"/>
              </a:rPr>
              <a:t>, C. S. Luciano</a:t>
            </a:r>
            <a:r>
              <a:rPr lang="pt-BR" sz="3200" dirty="0">
                <a:latin typeface="Segoe UI Emoji" panose="020B0502040204020203" pitchFamily="34" charset="0"/>
                <a:ea typeface="Segoe UI Emoji" panose="020B0502040204020203" pitchFamily="34" charset="0"/>
              </a:rPr>
              <a:t> ¹</a:t>
            </a:r>
            <a:r>
              <a:rPr lang="en-US" sz="3200" dirty="0">
                <a:solidFill>
                  <a:schemeClr val="tx1">
                    <a:lumMod val="85000"/>
                    <a:lumOff val="15000"/>
                  </a:schemeClr>
                </a:solidFill>
                <a:latin typeface="Segoe UI Emoji" panose="020B0502040204020203" pitchFamily="34" charset="0"/>
                <a:ea typeface="Segoe UI Emoji" panose="020B0502040204020203" pitchFamily="34" charset="0"/>
              </a:rPr>
              <a:t>, K. </a:t>
            </a:r>
            <a:r>
              <a:rPr lang="en-US" sz="3200" dirty="0" err="1">
                <a:solidFill>
                  <a:schemeClr val="tx1">
                    <a:lumMod val="85000"/>
                    <a:lumOff val="15000"/>
                  </a:schemeClr>
                </a:solidFill>
                <a:latin typeface="Segoe UI Emoji" panose="020B0502040204020203" pitchFamily="34" charset="0"/>
                <a:ea typeface="Segoe UI Emoji" panose="020B0502040204020203" pitchFamily="34" charset="0"/>
              </a:rPr>
              <a:t>Bassichetto</a:t>
            </a:r>
            <a:r>
              <a:rPr lang="pt-BR" sz="3200" dirty="0">
                <a:latin typeface="Segoe UI Emoji" panose="020B0502040204020203" pitchFamily="34" charset="0"/>
                <a:ea typeface="Segoe UI Emoji" panose="020B0502040204020203" pitchFamily="34" charset="0"/>
              </a:rPr>
              <a:t> ¹</a:t>
            </a:r>
            <a:r>
              <a:rPr lang="en-US" sz="3200" dirty="0">
                <a:solidFill>
                  <a:schemeClr val="tx1">
                    <a:lumMod val="85000"/>
                    <a:lumOff val="15000"/>
                  </a:schemeClr>
                </a:solidFill>
                <a:latin typeface="Segoe UI Emoji" panose="020B0502040204020203" pitchFamily="34" charset="0"/>
                <a:ea typeface="Segoe UI Emoji" panose="020B0502040204020203" pitchFamily="34" charset="0"/>
              </a:rPr>
              <a:t>, J. Sevelius</a:t>
            </a:r>
            <a:r>
              <a:rPr lang="en-US" sz="3200" baseline="30000" dirty="0">
                <a:solidFill>
                  <a:schemeClr val="tx1">
                    <a:lumMod val="85000"/>
                    <a:lumOff val="15000"/>
                  </a:schemeClr>
                </a:solidFill>
                <a:latin typeface="Segoe UI Emoji" panose="020B0502040204020203" pitchFamily="34" charset="0"/>
                <a:ea typeface="Segoe UI Emoji" panose="020B0502040204020203" pitchFamily="34" charset="0"/>
              </a:rPr>
              <a:t>2</a:t>
            </a:r>
            <a:r>
              <a:rPr lang="en-US" sz="3200" dirty="0">
                <a:solidFill>
                  <a:schemeClr val="tx1">
                    <a:lumMod val="85000"/>
                    <a:lumOff val="15000"/>
                  </a:schemeClr>
                </a:solidFill>
                <a:latin typeface="Segoe UI Emoji" panose="020B0502040204020203" pitchFamily="34" charset="0"/>
                <a:ea typeface="Segoe UI Emoji" panose="020B0502040204020203" pitchFamily="34" charset="0"/>
              </a:rPr>
              <a:t>, H. Gilmore</a:t>
            </a:r>
            <a:r>
              <a:rPr lang="en-US" sz="3200" baseline="30000" dirty="0">
                <a:solidFill>
                  <a:schemeClr val="tx1">
                    <a:lumMod val="85000"/>
                    <a:lumOff val="15000"/>
                  </a:schemeClr>
                </a:solidFill>
                <a:latin typeface="Segoe UI Emoji" panose="020B0502040204020203" pitchFamily="34" charset="0"/>
                <a:ea typeface="Segoe UI Emoji" panose="020B0502040204020203" pitchFamily="34" charset="0"/>
              </a:rPr>
              <a:t>2</a:t>
            </a:r>
            <a:r>
              <a:rPr lang="en-US" sz="3200" dirty="0">
                <a:solidFill>
                  <a:schemeClr val="tx1">
                    <a:lumMod val="85000"/>
                    <a:lumOff val="15000"/>
                  </a:schemeClr>
                </a:solidFill>
                <a:latin typeface="Segoe UI Emoji" panose="020B0502040204020203" pitchFamily="34" charset="0"/>
                <a:ea typeface="Segoe UI Emoji" panose="020B0502040204020203" pitchFamily="34" charset="0"/>
              </a:rPr>
              <a:t>, S. Lippman</a:t>
            </a:r>
            <a:r>
              <a:rPr lang="en-US" sz="3200" baseline="30000" dirty="0">
                <a:solidFill>
                  <a:schemeClr val="tx1">
                    <a:lumMod val="85000"/>
                    <a:lumOff val="15000"/>
                  </a:schemeClr>
                </a:solidFill>
                <a:latin typeface="Segoe UI Emoji" panose="020B0502040204020203" pitchFamily="34" charset="0"/>
                <a:ea typeface="Segoe UI Emoji" panose="020B0502040204020203" pitchFamily="34" charset="0"/>
              </a:rPr>
              <a:t>2</a:t>
            </a:r>
            <a:r>
              <a:rPr lang="en-US" sz="3200" dirty="0">
                <a:solidFill>
                  <a:schemeClr val="tx1">
                    <a:lumMod val="85000"/>
                    <a:lumOff val="15000"/>
                  </a:schemeClr>
                </a:solidFill>
                <a:latin typeface="Segoe UI Emoji" panose="020B0502040204020203" pitchFamily="34" charset="0"/>
                <a:ea typeface="Segoe UI Emoji" panose="020B0502040204020203" pitchFamily="34" charset="0"/>
              </a:rPr>
              <a:t>, M. A. </a:t>
            </a:r>
            <a:r>
              <a:rPr lang="en-US" sz="3200" dirty="0" err="1">
                <a:solidFill>
                  <a:schemeClr val="tx1">
                    <a:lumMod val="85000"/>
                    <a:lumOff val="15000"/>
                  </a:schemeClr>
                </a:solidFill>
                <a:latin typeface="Segoe UI Emoji" panose="020B0502040204020203" pitchFamily="34" charset="0"/>
                <a:ea typeface="Segoe UI Emoji" panose="020B0502040204020203" pitchFamily="34" charset="0"/>
              </a:rPr>
              <a:t>Veras</a:t>
            </a:r>
            <a:r>
              <a:rPr lang="pt-BR" sz="3200" dirty="0">
                <a:latin typeface="Segoe UI Emoji" panose="020B0502040204020203" pitchFamily="34" charset="0"/>
                <a:ea typeface="Segoe UI Emoji" panose="020B0502040204020203" pitchFamily="34" charset="0"/>
              </a:rPr>
              <a:t> ¹</a:t>
            </a:r>
            <a:endParaRPr lang="pt-BR" sz="3200" b="1" dirty="0">
              <a:solidFill>
                <a:schemeClr val="tx1">
                  <a:lumMod val="85000"/>
                  <a:lumOff val="15000"/>
                </a:schemeClr>
              </a:solidFill>
              <a:latin typeface="Segoe UI Emoji" panose="020B0502040204020203" pitchFamily="34" charset="0"/>
              <a:ea typeface="Segoe UI Emoji" panose="020B0502040204020203" pitchFamily="34" charset="0"/>
              <a:cs typeface="Segoe UI" panose="020B0502040204020203" pitchFamily="34" charset="0"/>
            </a:endParaRPr>
          </a:p>
        </p:txBody>
      </p:sp>
      <p:sp>
        <p:nvSpPr>
          <p:cNvPr id="33" name="Rectangle 32">
            <a:extLst>
              <a:ext uri="{FF2B5EF4-FFF2-40B4-BE49-F238E27FC236}">
                <a16:creationId xmlns:a16="http://schemas.microsoft.com/office/drawing/2014/main" id="{5E7C728C-6298-43F2-B9E1-EDBB0DDB3DF0}"/>
              </a:ext>
            </a:extLst>
          </p:cNvPr>
          <p:cNvSpPr/>
          <p:nvPr/>
        </p:nvSpPr>
        <p:spPr>
          <a:xfrm>
            <a:off x="5303619" y="1955103"/>
            <a:ext cx="32196523" cy="395814"/>
          </a:xfrm>
          <a:prstGeom prst="rect">
            <a:avLst/>
          </a:prstGeom>
        </p:spPr>
        <p:txBody>
          <a:bodyPr wrap="square">
            <a:spAutoFit/>
          </a:bodyPr>
          <a:lstStyle/>
          <a:p>
            <a:pPr algn="ctr"/>
            <a:r>
              <a:rPr lang="pt-BR" sz="1972" i="1" dirty="0">
                <a:latin typeface="Segoe UI Emoji" panose="020B0502040204020203" pitchFamily="34" charset="0"/>
                <a:ea typeface="Segoe UI Emoji" panose="020B0502040204020203" pitchFamily="34" charset="0"/>
              </a:rPr>
              <a:t> </a:t>
            </a:r>
            <a:endParaRPr lang="pt-BR" sz="1972" dirty="0">
              <a:latin typeface="Segoe UI Emoji" panose="020B0502040204020203" pitchFamily="34" charset="0"/>
              <a:ea typeface="Segoe UI Emoji" panose="020B0502040204020203" pitchFamily="34" charset="0"/>
              <a:cs typeface="Segoe UI" panose="020B0502040204020203" pitchFamily="34" charset="0"/>
            </a:endParaRPr>
          </a:p>
        </p:txBody>
      </p:sp>
      <p:sp>
        <p:nvSpPr>
          <p:cNvPr id="37" name="Text Box 9">
            <a:extLst>
              <a:ext uri="{FF2B5EF4-FFF2-40B4-BE49-F238E27FC236}">
                <a16:creationId xmlns:a16="http://schemas.microsoft.com/office/drawing/2014/main" id="{75919879-D5F6-4982-9774-DA23D0D0342F}"/>
              </a:ext>
            </a:extLst>
          </p:cNvPr>
          <p:cNvSpPr txBox="1">
            <a:spLocks noChangeArrowheads="1"/>
          </p:cNvSpPr>
          <p:nvPr/>
        </p:nvSpPr>
        <p:spPr bwMode="auto">
          <a:xfrm>
            <a:off x="16865601" y="29001458"/>
            <a:ext cx="7536194" cy="756387"/>
          </a:xfrm>
          <a:prstGeom prst="rect">
            <a:avLst/>
          </a:prstGeom>
          <a:noFill/>
          <a:ln>
            <a:noFill/>
          </a:ln>
          <a:effectLst/>
          <a:extLst>
            <a:ext uri="{909E8E84-426E-40dd-AFC4-6F175D3DCCD1}">
              <a14:hiddenFill xmlns="" xmlns:a14="http://schemas.microsoft.com/office/drawing/2010/main">
                <a:solidFill>
                  <a:srgbClr val="F57B6B"/>
                </a:solidFill>
              </a14:hiddenFill>
            </a:ext>
            <a:ext uri="{91240B29-F687-4f45-9708-019B960494DF}">
              <a14:hiddenLine xmlns="" xmlns:a14="http://schemas.microsoft.com/office/drawing/2010/main" w="254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15669" tIns="15669" rIns="15669" bIns="15669" numCol="1" anchor="t" anchorCtr="0" compatLnSpc="1">
            <a:prstTxWarp prst="textNoShape">
              <a:avLst/>
            </a:prstTxWarp>
          </a:bodyPr>
          <a:lstStyle/>
          <a:p>
            <a:pPr algn="ctr" defTabSz="391705" eaLnBrk="0" fontAlgn="base" hangingPunct="0">
              <a:spcBef>
                <a:spcPct val="0"/>
              </a:spcBef>
              <a:spcAft>
                <a:spcPct val="0"/>
              </a:spcAft>
            </a:pPr>
            <a:r>
              <a:rPr lang="en-US" altLang="en-US" sz="2400" b="1" dirty="0">
                <a:solidFill>
                  <a:srgbClr val="EA4D66"/>
                </a:solidFill>
                <a:latin typeface="Roboto" panose="02000000000000000000" pitchFamily="2" charset="0"/>
                <a:ea typeface="Roboto" panose="02000000000000000000" pitchFamily="2" charset="0"/>
                <a:cs typeface="Roboto" panose="02000000000000000000" pitchFamily="2" charset="0"/>
              </a:rPr>
              <a:t>AUTHOR CONTACT: </a:t>
            </a:r>
            <a:r>
              <a:rPr lang="en-US" altLang="en-US" sz="2400" b="1" dirty="0" err="1">
                <a:solidFill>
                  <a:srgbClr val="EA4D66"/>
                </a:solidFill>
                <a:latin typeface="Roboto" panose="02000000000000000000" pitchFamily="2" charset="0"/>
                <a:ea typeface="Roboto" panose="02000000000000000000" pitchFamily="2" charset="0"/>
                <a:cs typeface="Roboto" panose="02000000000000000000" pitchFamily="2" charset="0"/>
              </a:rPr>
              <a:t>paulagaldino@gmail.com</a:t>
            </a:r>
            <a:r>
              <a:rPr lang="en-US" altLang="en-US" sz="2400" b="1" dirty="0">
                <a:solidFill>
                  <a:srgbClr val="EA4D66"/>
                </a:solidFill>
                <a:latin typeface="Roboto" panose="02000000000000000000" pitchFamily="2" charset="0"/>
                <a:ea typeface="Roboto" panose="02000000000000000000" pitchFamily="2" charset="0"/>
                <a:cs typeface="Roboto" panose="02000000000000000000" pitchFamily="2" charset="0"/>
              </a:rPr>
              <a:t> </a:t>
            </a:r>
          </a:p>
        </p:txBody>
      </p:sp>
      <p:sp>
        <p:nvSpPr>
          <p:cNvPr id="38" name="Text Box 3">
            <a:extLst>
              <a:ext uri="{FF2B5EF4-FFF2-40B4-BE49-F238E27FC236}">
                <a16:creationId xmlns:a16="http://schemas.microsoft.com/office/drawing/2014/main" id="{E38D62D6-591D-4A28-B680-67BDF835B27B}"/>
              </a:ext>
            </a:extLst>
          </p:cNvPr>
          <p:cNvSpPr txBox="1">
            <a:spLocks noChangeArrowheads="1"/>
          </p:cNvSpPr>
          <p:nvPr/>
        </p:nvSpPr>
        <p:spPr bwMode="auto">
          <a:xfrm>
            <a:off x="1276786" y="10272856"/>
            <a:ext cx="12229596" cy="7083168"/>
          </a:xfrm>
          <a:prstGeom prst="rect">
            <a:avLst/>
          </a:prstGeom>
          <a:noFill/>
          <a:ln>
            <a:noFill/>
          </a:ln>
          <a:effectLst/>
          <a:extLst>
            <a:ext uri="{909E8E84-426E-40dd-AFC4-6F175D3DCCD1}">
              <a14:hiddenFill xmlns="" xmlns:a14="http://schemas.microsoft.com/office/drawing/2010/main">
                <a:solidFill>
                  <a:srgbClr val="F57B6B"/>
                </a:solidFill>
              </a14:hiddenFill>
            </a:ext>
            <a:ext uri="{91240B29-F687-4f45-9708-019B960494DF}">
              <a14:hiddenLine xmlns="" xmlns:a14="http://schemas.microsoft.com/office/drawing/2010/main" w="254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15669" tIns="15669" rIns="15669" bIns="15669" numCol="1" anchor="t" anchorCtr="0" compatLnSpc="1">
            <a:prstTxWarp prst="textNoShape">
              <a:avLst/>
            </a:prstTxWarp>
          </a:bodyPr>
          <a:lstStyle/>
          <a:p>
            <a:pPr algn="just"/>
            <a:r>
              <a:rPr lang="en-US" sz="4000" b="1" dirty="0">
                <a:solidFill>
                  <a:srgbClr val="EA4D66"/>
                </a:solidFill>
                <a:latin typeface="Segoe UI" panose="020B0502040204020203" pitchFamily="34" charset="0"/>
                <a:cs typeface="Segoe UI" panose="020B0502040204020203" pitchFamily="34" charset="0"/>
              </a:rPr>
              <a:t>Methods:</a:t>
            </a:r>
            <a:r>
              <a:rPr lang="en-US" sz="4000" dirty="0">
                <a:solidFill>
                  <a:srgbClr val="000000"/>
                </a:solidFill>
                <a:latin typeface="Arial" panose="020B0604020202020204" pitchFamily="34" charset="0"/>
              </a:rPr>
              <a:t> </a:t>
            </a:r>
            <a:r>
              <a:rPr lang="en-US" sz="3600" dirty="0">
                <a:solidFill>
                  <a:srgbClr val="000000"/>
                </a:solidFill>
                <a:latin typeface="Arial" panose="020B0604020202020204" pitchFamily="34" charset="0"/>
              </a:rPr>
              <a:t>TransAmigas was a randomized pilot study of a 9-month peer-navigation intervention anchored in the Gender Affirmation Model, specifically developed for the trans population. Between May and December 2018, interviewer-administered questionnaires were applied to 113 HIV positive, 18+ transgender women upon study entry.  Bivariate and multivariate Poisson regression models were employed to analyze lifetime suicidal attempt association with transphobic violence experiences, mental health, substance use and sociodemographic variables, such as unstable housing, that is defined as living on the street, in a shelter or at work. This analysis includes 109/113  participants who responded to questions regarding living situation. For this preliminary analysis, 4 participants gave answers that were not classified.</a:t>
            </a:r>
          </a:p>
          <a:p>
            <a:pPr algn="just"/>
            <a:endParaRPr lang="en-US" sz="3800" dirty="0">
              <a:solidFill>
                <a:srgbClr val="000000"/>
              </a:solidFill>
              <a:latin typeface="Arial" panose="020B0604020202020204" pitchFamily="34" charset="0"/>
            </a:endParaRPr>
          </a:p>
          <a:p>
            <a:r>
              <a:rPr lang="en-US" sz="2800" dirty="0">
                <a:solidFill>
                  <a:srgbClr val="000000"/>
                </a:solidFill>
                <a:latin typeface="Arial" panose="020B0604020202020204" pitchFamily="34" charset="0"/>
              </a:rPr>
              <a:t> </a:t>
            </a:r>
          </a:p>
          <a:p>
            <a:pPr algn="just"/>
            <a:r>
              <a:rPr lang="en-US" sz="2800" dirty="0">
                <a:solidFill>
                  <a:srgbClr val="000000"/>
                </a:solidFill>
                <a:latin typeface="Arial" panose="020B0604020202020204" pitchFamily="34" charset="0"/>
              </a:rPr>
              <a:t> </a:t>
            </a:r>
            <a:endParaRPr lang="pt-BR" sz="2800" dirty="0">
              <a:solidFill>
                <a:srgbClr val="000000"/>
              </a:solidFill>
              <a:latin typeface="Arial" panose="020B0604020202020204" pitchFamily="34" charset="0"/>
            </a:endParaRPr>
          </a:p>
          <a:p>
            <a:pPr algn="just"/>
            <a:endParaRPr lang="en-US" sz="2535" dirty="0">
              <a:solidFill>
                <a:schemeClr val="tx1">
                  <a:lumMod val="85000"/>
                  <a:lumOff val="15000"/>
                </a:schemeClr>
              </a:solidFill>
              <a:latin typeface="Segoe UI Emoji" panose="020B0502040204020203" pitchFamily="34" charset="0"/>
              <a:ea typeface="Segoe UI Emoji" panose="020B0502040204020203" pitchFamily="34" charset="0"/>
            </a:endParaRPr>
          </a:p>
          <a:p>
            <a:pPr algn="just" defTabSz="391705" eaLnBrk="0" fontAlgn="base" hangingPunct="0">
              <a:spcBef>
                <a:spcPct val="0"/>
              </a:spcBef>
              <a:spcAft>
                <a:spcPct val="0"/>
              </a:spcAft>
            </a:pPr>
            <a:endParaRPr lang="en-US" altLang="en-US" sz="2535" dirty="0">
              <a:solidFill>
                <a:schemeClr val="tx1">
                  <a:lumMod val="85000"/>
                  <a:lumOff val="15000"/>
                </a:schemeClr>
              </a:solidFill>
              <a:latin typeface="Segoe UI Emoji" panose="020B0502040204020203" pitchFamily="34" charset="0"/>
              <a:ea typeface="Segoe UI Emoji" panose="020B0502040204020203" pitchFamily="34" charset="0"/>
            </a:endParaRPr>
          </a:p>
        </p:txBody>
      </p:sp>
      <p:pic>
        <p:nvPicPr>
          <p:cNvPr id="8" name="Imagem 7"/>
          <p:cNvPicPr>
            <a:picLocks noChangeAspect="1"/>
          </p:cNvPicPr>
          <p:nvPr/>
        </p:nvPicPr>
        <p:blipFill>
          <a:blip r:embed="rId4"/>
          <a:stretch>
            <a:fillRect/>
          </a:stretch>
        </p:blipFill>
        <p:spPr>
          <a:xfrm>
            <a:off x="37045041" y="28757653"/>
            <a:ext cx="4713414" cy="1010348"/>
          </a:xfrm>
          <a:prstGeom prst="rect">
            <a:avLst/>
          </a:prstGeom>
        </p:spPr>
      </p:pic>
      <p:cxnSp>
        <p:nvCxnSpPr>
          <p:cNvPr id="10" name="Conector reto 9"/>
          <p:cNvCxnSpPr/>
          <p:nvPr/>
        </p:nvCxnSpPr>
        <p:spPr>
          <a:xfrm>
            <a:off x="0" y="28503491"/>
            <a:ext cx="42803763" cy="0"/>
          </a:xfrm>
          <a:prstGeom prst="line">
            <a:avLst/>
          </a:prstGeom>
          <a:ln w="38100">
            <a:solidFill>
              <a:srgbClr val="F07C8F"/>
            </a:solidFill>
          </a:ln>
        </p:spPr>
        <p:style>
          <a:lnRef idx="1">
            <a:schemeClr val="accent1"/>
          </a:lnRef>
          <a:fillRef idx="0">
            <a:schemeClr val="accent1"/>
          </a:fillRef>
          <a:effectRef idx="0">
            <a:schemeClr val="accent1"/>
          </a:effectRef>
          <a:fontRef idx="minor">
            <a:schemeClr val="tx1"/>
          </a:fontRef>
        </p:style>
      </p:cxnSp>
      <p:sp>
        <p:nvSpPr>
          <p:cNvPr id="19" name="Text Box 3">
            <a:extLst>
              <a:ext uri="{FF2B5EF4-FFF2-40B4-BE49-F238E27FC236}">
                <a16:creationId xmlns:a16="http://schemas.microsoft.com/office/drawing/2014/main" id="{9C2F8FF1-D892-DE47-A60D-EDCE8ED7380E}"/>
              </a:ext>
            </a:extLst>
          </p:cNvPr>
          <p:cNvSpPr txBox="1">
            <a:spLocks noChangeArrowheads="1"/>
          </p:cNvSpPr>
          <p:nvPr/>
        </p:nvSpPr>
        <p:spPr bwMode="auto">
          <a:xfrm>
            <a:off x="6927049" y="3461033"/>
            <a:ext cx="28446381" cy="1237329"/>
          </a:xfrm>
          <a:prstGeom prst="rect">
            <a:avLst/>
          </a:prstGeom>
          <a:noFill/>
          <a:ln>
            <a:noFill/>
          </a:ln>
          <a:effectLst/>
          <a:extLst>
            <a:ext uri="{909E8E84-426E-40dd-AFC4-6F175D3DCCD1}">
              <a14:hiddenFill xmlns:a14="http://schemas.microsoft.com/office/drawing/2010/main" xmlns="">
                <a:solidFill>
                  <a:srgbClr val="F57B6B"/>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15669" tIns="15669" rIns="15669" bIns="15669" numCol="1" anchor="t" anchorCtr="0" compatLnSpc="1">
            <a:prstTxWarp prst="textNoShape">
              <a:avLst/>
            </a:prstTxWarp>
          </a:bodyPr>
          <a:lstStyle/>
          <a:p>
            <a:pPr algn="ctr"/>
            <a:r>
              <a:rPr lang="pt-BR" sz="2400" i="1" dirty="0">
                <a:latin typeface="Segoe UI Emoji" panose="020B0502040204020203" pitchFamily="34" charset="0"/>
                <a:ea typeface="Segoe UI Emoji" panose="020B0502040204020203" pitchFamily="34" charset="0"/>
              </a:rPr>
              <a:t>¹</a:t>
            </a:r>
            <a:r>
              <a:rPr lang="en-US" sz="2400" i="1" dirty="0">
                <a:latin typeface="Segoe UI Emoji" panose="020B0502040204020203" pitchFamily="34" charset="0"/>
                <a:ea typeface="Segoe UI Emoji" panose="020B0502040204020203" pitchFamily="34" charset="0"/>
              </a:rPr>
              <a:t>Santa Casa de São Paulo School of Medical Sciences, São Paulo, Brazil, </a:t>
            </a:r>
            <a:r>
              <a:rPr lang="pt-BR" sz="2400" i="1" dirty="0">
                <a:latin typeface="Segoe UI Emoji" panose="020B0502040204020203" pitchFamily="34" charset="0"/>
                <a:ea typeface="Segoe UI Emoji" panose="020B0502040204020203" pitchFamily="34" charset="0"/>
              </a:rPr>
              <a:t> </a:t>
            </a:r>
            <a:r>
              <a:rPr lang="en-US" sz="2400" baseline="30000" dirty="0">
                <a:solidFill>
                  <a:schemeClr val="tx1">
                    <a:lumMod val="85000"/>
                    <a:lumOff val="15000"/>
                  </a:schemeClr>
                </a:solidFill>
                <a:latin typeface="Segoe UI Emoji" panose="020B0502040204020203" pitchFamily="34" charset="0"/>
                <a:ea typeface="Segoe UI Emoji" panose="020B0502040204020203" pitchFamily="34" charset="0"/>
              </a:rPr>
              <a:t>2</a:t>
            </a:r>
            <a:r>
              <a:rPr lang="en-US" sz="2400" i="1" dirty="0">
                <a:latin typeface="Segoe UI Emoji" panose="020B0502040204020203" pitchFamily="34" charset="0"/>
                <a:ea typeface="Segoe UI Emoji" panose="020B0502040204020203" pitchFamily="34" charset="0"/>
              </a:rPr>
              <a:t>University of California, San Francisco, Department of Medicine, San Francisco, United States</a:t>
            </a:r>
            <a:endParaRPr lang="pt-BR" sz="2400" i="1" dirty="0">
              <a:latin typeface="Segoe UI Emoji" panose="020B0502040204020203" pitchFamily="34" charset="0"/>
              <a:ea typeface="Segoe UI Emoji" panose="020B0502040204020203" pitchFamily="34" charset="0"/>
            </a:endParaRPr>
          </a:p>
        </p:txBody>
      </p:sp>
      <p:pic>
        <p:nvPicPr>
          <p:cNvPr id="21" name="Picture 4" descr="Faculdade de Ciências Médicas da Santa Casa de São Paulo">
            <a:extLst>
              <a:ext uri="{FF2B5EF4-FFF2-40B4-BE49-F238E27FC236}">
                <a16:creationId xmlns:a16="http://schemas.microsoft.com/office/drawing/2014/main" id="{BD9E09D1-F3DF-1443-9A48-ECE4B3C669E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15480" y="28798193"/>
            <a:ext cx="3697380" cy="11600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07B46A1-B1C2-F84A-B2D1-D309588BC396}"/>
              </a:ext>
            </a:extLst>
          </p:cNvPr>
          <p:cNvSpPr txBox="1"/>
          <p:nvPr/>
        </p:nvSpPr>
        <p:spPr>
          <a:xfrm>
            <a:off x="14834454" y="4597641"/>
            <a:ext cx="12064422" cy="23175575"/>
          </a:xfrm>
          <a:prstGeom prst="rect">
            <a:avLst/>
          </a:prstGeom>
          <a:solidFill>
            <a:srgbClr val="F4AAB6"/>
          </a:solidFill>
        </p:spPr>
        <p:txBody>
          <a:bodyPr wrap="square" rtlCol="0">
            <a:spAutoFit/>
          </a:bodyPr>
          <a:lstStyle/>
          <a:p>
            <a:pPr algn="ctr">
              <a:lnSpc>
                <a:spcPct val="150000"/>
              </a:lnSpc>
            </a:pPr>
            <a:endParaRPr lang="en-US" sz="2000" b="1" dirty="0">
              <a:solidFill>
                <a:schemeClr val="bg1"/>
              </a:solidFill>
              <a:latin typeface="Arial" panose="020B0604020202020204" pitchFamily="34" charset="0"/>
            </a:endParaRPr>
          </a:p>
          <a:p>
            <a:pPr algn="ctr">
              <a:lnSpc>
                <a:spcPct val="150000"/>
              </a:lnSpc>
            </a:pPr>
            <a:r>
              <a:rPr lang="en-US" sz="5600" b="1" dirty="0">
                <a:solidFill>
                  <a:srgbClr val="971127"/>
                </a:solidFill>
                <a:latin typeface="Arial" panose="020B0604020202020204" pitchFamily="34" charset="0"/>
              </a:rPr>
              <a:t>Suicidality is a relevant health problem among transgender people and investigating risk factors of suicide in HIV positive transgender women may inform the development of preventative interventions</a:t>
            </a:r>
            <a:endParaRPr lang="en-US" dirty="0">
              <a:solidFill>
                <a:srgbClr val="971127"/>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a:p>
        </p:txBody>
      </p:sp>
      <p:pic>
        <p:nvPicPr>
          <p:cNvPr id="23" name="Picture 2">
            <a:extLst>
              <a:ext uri="{FF2B5EF4-FFF2-40B4-BE49-F238E27FC236}">
                <a16:creationId xmlns:a16="http://schemas.microsoft.com/office/drawing/2014/main" id="{60F3E2D8-5D99-8E46-AEDF-031F3F9896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29179" y="28616323"/>
            <a:ext cx="2907607" cy="1517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7" name="Gráfico 3">
            <a:extLst>
              <a:ext uri="{FF2B5EF4-FFF2-40B4-BE49-F238E27FC236}">
                <a16:creationId xmlns:a16="http://schemas.microsoft.com/office/drawing/2014/main" id="{5BF59A29-4A01-9449-BDD4-C7889746C75B}"/>
              </a:ext>
            </a:extLst>
          </p:cNvPr>
          <p:cNvGraphicFramePr/>
          <p:nvPr>
            <p:extLst>
              <p:ext uri="{D42A27DB-BD31-4B8C-83A1-F6EECF244321}">
                <p14:modId xmlns:p14="http://schemas.microsoft.com/office/powerpoint/2010/main" val="200873798"/>
              </p:ext>
            </p:extLst>
          </p:nvPr>
        </p:nvGraphicFramePr>
        <p:xfrm>
          <a:off x="21112916" y="21178807"/>
          <a:ext cx="5989987" cy="790557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8" name="Gráfico 13">
            <a:extLst>
              <a:ext uri="{FF2B5EF4-FFF2-40B4-BE49-F238E27FC236}">
                <a16:creationId xmlns:a16="http://schemas.microsoft.com/office/drawing/2014/main" id="{EA145F18-EC59-8840-BDEA-010E8E23ED1B}"/>
              </a:ext>
            </a:extLst>
          </p:cNvPr>
          <p:cNvGraphicFramePr/>
          <p:nvPr>
            <p:extLst>
              <p:ext uri="{D42A27DB-BD31-4B8C-83A1-F6EECF244321}">
                <p14:modId xmlns:p14="http://schemas.microsoft.com/office/powerpoint/2010/main" val="4229876816"/>
              </p:ext>
            </p:extLst>
          </p:nvPr>
        </p:nvGraphicFramePr>
        <p:xfrm>
          <a:off x="16507180" y="14408307"/>
          <a:ext cx="9211471" cy="669599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4" name="Gráfico 3">
            <a:extLst>
              <a:ext uri="{FF2B5EF4-FFF2-40B4-BE49-F238E27FC236}">
                <a16:creationId xmlns:a16="http://schemas.microsoft.com/office/drawing/2014/main" id="{DD32B704-074A-504E-81FE-DF1ECCEDAB38}"/>
              </a:ext>
            </a:extLst>
          </p:cNvPr>
          <p:cNvGraphicFramePr/>
          <p:nvPr>
            <p:extLst>
              <p:ext uri="{D42A27DB-BD31-4B8C-83A1-F6EECF244321}">
                <p14:modId xmlns:p14="http://schemas.microsoft.com/office/powerpoint/2010/main" val="844868656"/>
              </p:ext>
            </p:extLst>
          </p:nvPr>
        </p:nvGraphicFramePr>
        <p:xfrm>
          <a:off x="14541770" y="21104299"/>
          <a:ext cx="5989986" cy="7897159"/>
        </p:xfrm>
        <a:graphic>
          <a:graphicData uri="http://schemas.openxmlformats.org/drawingml/2006/chart">
            <c:chart xmlns:c="http://schemas.openxmlformats.org/drawingml/2006/chart" xmlns:r="http://schemas.openxmlformats.org/officeDocument/2006/relationships" r:id="rId9"/>
          </a:graphicData>
        </a:graphic>
      </p:graphicFrame>
      <p:pic>
        <p:nvPicPr>
          <p:cNvPr id="45" name="Imagem 29">
            <a:extLst>
              <a:ext uri="{FF2B5EF4-FFF2-40B4-BE49-F238E27FC236}">
                <a16:creationId xmlns:a16="http://schemas.microsoft.com/office/drawing/2014/main" id="{FB2AC031-897B-4C4A-B8D6-658A2CEA4460}"/>
              </a:ext>
            </a:extLst>
          </p:cNvPr>
          <p:cNvPicPr>
            <a:picLocks noChangeAspect="1"/>
          </p:cNvPicPr>
          <p:nvPr/>
        </p:nvPicPr>
        <p:blipFill rotWithShape="1">
          <a:blip r:embed="rId10"/>
          <a:srcRect t="620" b="1551"/>
          <a:stretch/>
        </p:blipFill>
        <p:spPr>
          <a:xfrm>
            <a:off x="37845300" y="15581085"/>
            <a:ext cx="4003933" cy="5697504"/>
          </a:xfrm>
          <a:prstGeom prst="rect">
            <a:avLst/>
          </a:prstGeom>
        </p:spPr>
      </p:pic>
      <p:pic>
        <p:nvPicPr>
          <p:cNvPr id="46" name="Imagem 32">
            <a:extLst>
              <a:ext uri="{FF2B5EF4-FFF2-40B4-BE49-F238E27FC236}">
                <a16:creationId xmlns:a16="http://schemas.microsoft.com/office/drawing/2014/main" id="{D30334BD-D367-9344-9F2B-E52BE5E56F87}"/>
              </a:ext>
            </a:extLst>
          </p:cNvPr>
          <p:cNvPicPr>
            <a:picLocks noChangeAspect="1"/>
          </p:cNvPicPr>
          <p:nvPr/>
        </p:nvPicPr>
        <p:blipFill rotWithShape="1">
          <a:blip r:embed="rId11"/>
          <a:srcRect t="13810" b="22894"/>
          <a:stretch/>
        </p:blipFill>
        <p:spPr>
          <a:xfrm>
            <a:off x="34029245" y="28713973"/>
            <a:ext cx="2414897" cy="1528550"/>
          </a:xfrm>
          <a:prstGeom prst="rect">
            <a:avLst/>
          </a:prstGeom>
        </p:spPr>
      </p:pic>
      <p:sp>
        <p:nvSpPr>
          <p:cNvPr id="47" name="Shape 120">
            <a:extLst>
              <a:ext uri="{FF2B5EF4-FFF2-40B4-BE49-F238E27FC236}">
                <a16:creationId xmlns:a16="http://schemas.microsoft.com/office/drawing/2014/main" id="{34963710-2654-6644-BA04-3152B58363DE}"/>
              </a:ext>
            </a:extLst>
          </p:cNvPr>
          <p:cNvSpPr/>
          <p:nvPr/>
        </p:nvSpPr>
        <p:spPr>
          <a:xfrm>
            <a:off x="275769" y="29178175"/>
            <a:ext cx="8348517" cy="83099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300" b="1">
                <a:solidFill>
                  <a:srgbClr val="FFFFFF"/>
                </a:solidFill>
                <a:latin typeface="Century Gothic"/>
                <a:ea typeface="Century Gothic"/>
                <a:cs typeface="Century Gothic"/>
                <a:sym typeface="Century Gothic"/>
              </a:defRPr>
            </a:pPr>
            <a:r>
              <a:rPr sz="2400" b="1" dirty="0">
                <a:solidFill>
                  <a:srgbClr val="EA4D66"/>
                </a:solidFill>
                <a:latin typeface="Roboto" panose="02000000000000000000" pitchFamily="2" charset="0"/>
              </a:rPr>
              <a:t>PRESENTED AT THE 23RD INTERNATIONAL AIDS CONFERENCE (AIDS 2020) | 6-10 JULY 2020</a:t>
            </a:r>
          </a:p>
        </p:txBody>
      </p:sp>
      <p:graphicFrame>
        <p:nvGraphicFramePr>
          <p:cNvPr id="5" name="Table 4">
            <a:extLst>
              <a:ext uri="{FF2B5EF4-FFF2-40B4-BE49-F238E27FC236}">
                <a16:creationId xmlns:a16="http://schemas.microsoft.com/office/drawing/2014/main" id="{F8B91109-FC60-FF4E-9EF4-BB7FFB6E4790}"/>
              </a:ext>
            </a:extLst>
          </p:cNvPr>
          <p:cNvGraphicFramePr>
            <a:graphicFrameLocks noGrp="1"/>
          </p:cNvGraphicFramePr>
          <p:nvPr>
            <p:extLst>
              <p:ext uri="{D42A27DB-BD31-4B8C-83A1-F6EECF244321}">
                <p14:modId xmlns:p14="http://schemas.microsoft.com/office/powerpoint/2010/main" val="1090465281"/>
              </p:ext>
            </p:extLst>
          </p:nvPr>
        </p:nvGraphicFramePr>
        <p:xfrm>
          <a:off x="27761938" y="4570082"/>
          <a:ext cx="14660661" cy="17245965"/>
        </p:xfrm>
        <a:graphic>
          <a:graphicData uri="http://schemas.openxmlformats.org/drawingml/2006/table">
            <a:tbl>
              <a:tblPr>
                <a:tableStyleId>{21E4AEA4-8DFA-4A89-87EB-49C32662AFE0}</a:tableStyleId>
              </a:tblPr>
              <a:tblGrid>
                <a:gridCol w="4712243">
                  <a:extLst>
                    <a:ext uri="{9D8B030D-6E8A-4147-A177-3AD203B41FA5}">
                      <a16:colId xmlns:a16="http://schemas.microsoft.com/office/drawing/2014/main" val="930789818"/>
                    </a:ext>
                  </a:extLst>
                </a:gridCol>
                <a:gridCol w="2289794">
                  <a:extLst>
                    <a:ext uri="{9D8B030D-6E8A-4147-A177-3AD203B41FA5}">
                      <a16:colId xmlns:a16="http://schemas.microsoft.com/office/drawing/2014/main" val="3080134923"/>
                    </a:ext>
                  </a:extLst>
                </a:gridCol>
                <a:gridCol w="2366377">
                  <a:extLst>
                    <a:ext uri="{9D8B030D-6E8A-4147-A177-3AD203B41FA5}">
                      <a16:colId xmlns:a16="http://schemas.microsoft.com/office/drawing/2014/main" val="671493404"/>
                    </a:ext>
                  </a:extLst>
                </a:gridCol>
                <a:gridCol w="1476961">
                  <a:extLst>
                    <a:ext uri="{9D8B030D-6E8A-4147-A177-3AD203B41FA5}">
                      <a16:colId xmlns:a16="http://schemas.microsoft.com/office/drawing/2014/main" val="1574544334"/>
                    </a:ext>
                  </a:extLst>
                </a:gridCol>
                <a:gridCol w="2194277">
                  <a:extLst>
                    <a:ext uri="{9D8B030D-6E8A-4147-A177-3AD203B41FA5}">
                      <a16:colId xmlns:a16="http://schemas.microsoft.com/office/drawing/2014/main" val="1782598166"/>
                    </a:ext>
                  </a:extLst>
                </a:gridCol>
                <a:gridCol w="1621009">
                  <a:extLst>
                    <a:ext uri="{9D8B030D-6E8A-4147-A177-3AD203B41FA5}">
                      <a16:colId xmlns:a16="http://schemas.microsoft.com/office/drawing/2014/main" val="1670032535"/>
                    </a:ext>
                  </a:extLst>
                </a:gridCol>
              </a:tblGrid>
              <a:tr h="1015824">
                <a:tc gridSpan="6">
                  <a:txBody>
                    <a:bodyPr/>
                    <a:lstStyle/>
                    <a:p>
                      <a:pPr algn="just" fontAlgn="ctr"/>
                      <a:r>
                        <a:rPr lang="en-US" sz="3600" u="none" strike="noStrike" dirty="0">
                          <a:effectLst/>
                        </a:rPr>
                        <a:t>Multivariate correlates of lifetime suicidal attempt among HIV-positive trans women. Trans </a:t>
                      </a:r>
                      <a:r>
                        <a:rPr lang="en-US" sz="3600" u="none" strike="noStrike" dirty="0" err="1">
                          <a:effectLst/>
                        </a:rPr>
                        <a:t>Amigas</a:t>
                      </a:r>
                      <a:r>
                        <a:rPr lang="en-US" sz="3600" u="none" strike="noStrike" dirty="0">
                          <a:effectLst/>
                        </a:rPr>
                        <a:t> study, São Paulo, Brazil, 2018-2019.  (n =109)</a:t>
                      </a:r>
                    </a:p>
                    <a:p>
                      <a:pPr algn="ctr" fontAlgn="ctr"/>
                      <a:endParaRPr lang="en-US" sz="3600" b="0" i="0" u="none" strike="noStrike" dirty="0">
                        <a:solidFill>
                          <a:srgbClr val="414040"/>
                        </a:solidFill>
                        <a:effectLst/>
                        <a:latin typeface="Arial" panose="020B060402020202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4364718"/>
                  </a:ext>
                </a:extLst>
              </a:tr>
              <a:tr h="361245">
                <a:tc>
                  <a:txBody>
                    <a:bodyPr/>
                    <a:lstStyle/>
                    <a:p>
                      <a:pPr algn="l" fontAlgn="t"/>
                      <a:r>
                        <a:rPr lang="en-US" sz="3600" u="none" strike="noStrike" dirty="0">
                          <a:effectLst/>
                        </a:rPr>
                        <a:t> </a:t>
                      </a:r>
                      <a:endParaRPr lang="en-US" sz="3600" b="1" i="0" u="none" strike="noStrike" dirty="0">
                        <a:solidFill>
                          <a:srgbClr val="515151"/>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fontAlgn="t"/>
                      <a:r>
                        <a:rPr lang="en-US" sz="3600" b="1" u="none" strike="noStrike" dirty="0">
                          <a:effectLst/>
                        </a:rPr>
                        <a:t>Suicidal attempt (lifetime)</a:t>
                      </a:r>
                      <a:endParaRPr lang="en-US" sz="3600" b="1" i="0" u="none" strike="noStrike" dirty="0">
                        <a:solidFill>
                          <a:srgbClr val="000000"/>
                        </a:solidFill>
                        <a:effectLst/>
                        <a:latin typeface="Abadi MT Condensed Extra Bold" panose="020B0306030101010103" pitchFamily="34" charset="77"/>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ctr" fontAlgn="t"/>
                      <a:r>
                        <a:rPr lang="en-US" sz="3600" u="none" strike="noStrike" dirty="0">
                          <a:effectLst/>
                        </a:rPr>
                        <a:t> </a:t>
                      </a:r>
                      <a:endParaRPr lang="en-US" sz="3600" b="1"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 </a:t>
                      </a:r>
                      <a:endParaRPr lang="en-US" sz="3600" b="1"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 </a:t>
                      </a:r>
                      <a:endParaRPr lang="en-US" sz="3600" b="1" i="0" u="none" strike="noStrike" dirty="0">
                        <a:solidFill>
                          <a:srgbClr val="515151"/>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53012356"/>
                  </a:ext>
                </a:extLst>
              </a:tr>
              <a:tr h="205217">
                <a:tc>
                  <a:txBody>
                    <a:bodyPr/>
                    <a:lstStyle/>
                    <a:p>
                      <a:pPr algn="l" fontAlgn="t"/>
                      <a:r>
                        <a:rPr lang="en-US" sz="3600" u="none" strike="noStrike" dirty="0">
                          <a:effectLst/>
                        </a:rPr>
                        <a:t> </a:t>
                      </a:r>
                      <a:endParaRPr lang="en-US" sz="3600" b="1" i="0" u="none" strike="noStrike" dirty="0">
                        <a:solidFill>
                          <a:srgbClr val="515151"/>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b="1" u="none" strike="noStrike" dirty="0">
                          <a:effectLst/>
                        </a:rPr>
                        <a:t>No (%)</a:t>
                      </a:r>
                      <a:endParaRPr lang="en-US" sz="3600" b="1"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b="1" u="none" strike="noStrike" dirty="0">
                          <a:effectLst/>
                        </a:rPr>
                        <a:t>Yes (%)</a:t>
                      </a:r>
                      <a:endParaRPr lang="en-US" sz="3600" b="1"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b="1" u="none" strike="noStrike" dirty="0" err="1">
                          <a:effectLst/>
                        </a:rPr>
                        <a:t>aPR</a:t>
                      </a:r>
                      <a:endParaRPr lang="en-US" sz="3600" b="1"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b="1" u="none" strike="noStrike" dirty="0">
                          <a:effectLst/>
                        </a:rPr>
                        <a:t>CI95%</a:t>
                      </a:r>
                      <a:endParaRPr lang="en-US" sz="3600" b="1"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b="1" u="none" strike="noStrike" dirty="0">
                          <a:effectLst/>
                        </a:rPr>
                        <a:t>p-value</a:t>
                      </a:r>
                      <a:endParaRPr lang="en-US" sz="3600" b="1" i="0" u="none" strike="noStrike" dirty="0">
                        <a:solidFill>
                          <a:srgbClr val="515151"/>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4648955"/>
                  </a:ext>
                </a:extLst>
              </a:tr>
              <a:tr h="494720">
                <a:tc>
                  <a:txBody>
                    <a:bodyPr/>
                    <a:lstStyle/>
                    <a:p>
                      <a:pPr algn="l" fontAlgn="t"/>
                      <a:r>
                        <a:rPr lang="en-US" sz="3600" b="1" u="none" strike="noStrike" dirty="0">
                          <a:effectLst/>
                        </a:rPr>
                        <a:t>Age</a:t>
                      </a:r>
                      <a:endParaRPr lang="en-US" sz="3600" b="1"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3600" u="none" strike="noStrike" dirty="0">
                          <a:effectLst/>
                        </a:rPr>
                        <a:t> </a:t>
                      </a:r>
                      <a:endParaRPr lang="en-US" sz="3600" b="1"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3600" u="none" strike="noStrike" dirty="0">
                          <a:effectLst/>
                        </a:rPr>
                        <a:t> </a:t>
                      </a:r>
                      <a:endParaRPr lang="en-US" sz="3600" b="1"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3600" u="none" strike="noStrike" dirty="0">
                          <a:effectLst/>
                        </a:rPr>
                        <a:t> </a:t>
                      </a:r>
                      <a:endParaRPr lang="en-US" sz="3600" b="1"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3600" u="none" strike="noStrike" dirty="0">
                          <a:effectLst/>
                        </a:rPr>
                        <a:t> </a:t>
                      </a:r>
                      <a:endParaRPr lang="en-US" sz="3600" b="1"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3600" u="none" strike="noStrike" dirty="0">
                          <a:effectLst/>
                        </a:rPr>
                        <a:t> </a:t>
                      </a:r>
                      <a:endParaRPr lang="en-US" sz="3600" b="1"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52515015"/>
                  </a:ext>
                </a:extLst>
              </a:tr>
              <a:tr h="205217">
                <a:tc>
                  <a:txBody>
                    <a:bodyPr/>
                    <a:lstStyle/>
                    <a:p>
                      <a:pPr algn="l" fontAlgn="t"/>
                      <a:r>
                        <a:rPr lang="en-US" sz="3600" u="none" strike="noStrike" dirty="0">
                          <a:effectLst/>
                        </a:rPr>
                        <a:t>18-25</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15 (65.2)</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8 (34.8)</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a:effectLst/>
                        </a:rPr>
                        <a:t>1</a:t>
                      </a:r>
                      <a:endParaRPr lang="en-US" sz="3600" b="0" i="0" u="none" strike="noStrike">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a:effectLst/>
                        </a:rPr>
                        <a:t>-</a:t>
                      </a:r>
                      <a:endParaRPr lang="en-US" sz="3600" b="0" i="0" u="none" strike="noStrike">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a:effectLst/>
                        </a:rPr>
                        <a:t>-</a:t>
                      </a:r>
                      <a:endParaRPr lang="en-US" sz="3600" b="0" i="0" u="none" strike="noStrike">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8167898"/>
                  </a:ext>
                </a:extLst>
              </a:tr>
              <a:tr h="205217">
                <a:tc>
                  <a:txBody>
                    <a:bodyPr/>
                    <a:lstStyle/>
                    <a:p>
                      <a:pPr algn="l" fontAlgn="t"/>
                      <a:r>
                        <a:rPr lang="en-US" sz="3600" u="none" strike="noStrike" dirty="0">
                          <a:effectLst/>
                        </a:rPr>
                        <a:t>25-34</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29 (58.0)</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21 (42.0)</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1.22</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0.72 - 2.09</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0.46</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88503132"/>
                  </a:ext>
                </a:extLst>
              </a:tr>
              <a:tr h="448526">
                <a:tc>
                  <a:txBody>
                    <a:bodyPr/>
                    <a:lstStyle/>
                    <a:p>
                      <a:pPr algn="l" fontAlgn="t"/>
                      <a:r>
                        <a:rPr lang="en-US" sz="3600" u="none" strike="noStrike" dirty="0">
                          <a:effectLst/>
                        </a:rPr>
                        <a:t>35 or +</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24 (60.0)</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16 (40.0)</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2.14</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1.15 - 3.98</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0.02</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07732564"/>
                  </a:ext>
                </a:extLst>
              </a:tr>
              <a:tr h="515403">
                <a:tc>
                  <a:txBody>
                    <a:bodyPr/>
                    <a:lstStyle/>
                    <a:p>
                      <a:pPr algn="l" fontAlgn="t"/>
                      <a:r>
                        <a:rPr lang="en-US" sz="3600" b="1" u="none" strike="noStrike" dirty="0">
                          <a:effectLst/>
                        </a:rPr>
                        <a:t>Ethnicity</a:t>
                      </a:r>
                      <a:endParaRPr lang="en-US" sz="3600" b="1"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3600" u="none" strike="noStrike" dirty="0">
                          <a:effectLst/>
                        </a:rPr>
                        <a:t> </a:t>
                      </a:r>
                      <a:endParaRPr lang="en-US" sz="3600" b="1"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3600" u="none" strike="noStrike" dirty="0">
                          <a:effectLst/>
                        </a:rPr>
                        <a:t> </a:t>
                      </a:r>
                      <a:endParaRPr lang="en-US" sz="3600" b="1"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3600" u="none" strike="noStrike" dirty="0">
                          <a:effectLst/>
                        </a:rPr>
                        <a:t> </a:t>
                      </a:r>
                      <a:endParaRPr lang="en-US" sz="3600" b="1"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3600" u="none" strike="noStrike" dirty="0">
                          <a:effectLst/>
                        </a:rPr>
                        <a:t> </a:t>
                      </a:r>
                      <a:endParaRPr lang="en-US" sz="3600" b="1"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3600" u="none" strike="noStrike" dirty="0">
                          <a:effectLst/>
                        </a:rPr>
                        <a:t> </a:t>
                      </a:r>
                      <a:endParaRPr lang="en-US" sz="3600" b="1"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2482536"/>
                  </a:ext>
                </a:extLst>
              </a:tr>
              <a:tr h="205217">
                <a:tc>
                  <a:txBody>
                    <a:bodyPr/>
                    <a:lstStyle/>
                    <a:p>
                      <a:pPr algn="l" fontAlgn="t"/>
                      <a:r>
                        <a:rPr lang="en-US" sz="3600" u="none" strike="noStrike" dirty="0">
                          <a:effectLst/>
                        </a:rPr>
                        <a:t>White</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19 (52.8)</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17 (47.2)</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1</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a:effectLst/>
                        </a:rPr>
                        <a:t>-</a:t>
                      </a:r>
                      <a:endParaRPr lang="en-US" sz="3600" b="0" i="0" u="none" strike="noStrike">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8553139"/>
                  </a:ext>
                </a:extLst>
              </a:tr>
              <a:tr h="205217">
                <a:tc>
                  <a:txBody>
                    <a:bodyPr/>
                    <a:lstStyle/>
                    <a:p>
                      <a:pPr algn="l" fontAlgn="t"/>
                      <a:r>
                        <a:rPr lang="en-US" sz="3600" u="none" strike="noStrike" dirty="0">
                          <a:effectLst/>
                        </a:rPr>
                        <a:t>Black</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6 (46.1)</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7 (53.9)</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1.38</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0.78 - 2.42</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0.27</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232454"/>
                  </a:ext>
                </a:extLst>
              </a:tr>
              <a:tr h="205217">
                <a:tc>
                  <a:txBody>
                    <a:bodyPr/>
                    <a:lstStyle/>
                    <a:p>
                      <a:pPr algn="l" fontAlgn="t"/>
                      <a:r>
                        <a:rPr lang="en-US" sz="3600" u="none" strike="noStrike" dirty="0" err="1">
                          <a:effectLst/>
                        </a:rPr>
                        <a:t>Parda</a:t>
                      </a:r>
                      <a:endParaRPr lang="en-US" sz="3600" b="0" i="1"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37 (68.5)</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17 (31.5)</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a:effectLst/>
                        </a:rPr>
                        <a:t>0.5</a:t>
                      </a:r>
                      <a:endParaRPr lang="en-US" sz="3600" b="0" i="0" u="none" strike="noStrike">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0.32 - 0.87</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0.01</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38882534"/>
                  </a:ext>
                </a:extLst>
              </a:tr>
              <a:tr h="205217">
                <a:tc>
                  <a:txBody>
                    <a:bodyPr/>
                    <a:lstStyle/>
                    <a:p>
                      <a:pPr algn="l" fontAlgn="t"/>
                      <a:r>
                        <a:rPr lang="en-US" sz="3600" u="none" strike="noStrike">
                          <a:effectLst/>
                        </a:rPr>
                        <a:t>Other</a:t>
                      </a:r>
                      <a:endParaRPr lang="en-US" sz="3600" b="0" i="0" u="none" strike="noStrike">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a:effectLst/>
                        </a:rPr>
                        <a:t>6 (60.00)</a:t>
                      </a:r>
                      <a:endParaRPr lang="en-US" sz="3600" b="0" i="0" u="none" strike="noStrike">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4 (40.00)</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0.94</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0.40 - 2.19</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0.89</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6239478"/>
                  </a:ext>
                </a:extLst>
              </a:tr>
              <a:tr h="205217">
                <a:tc>
                  <a:txBody>
                    <a:bodyPr/>
                    <a:lstStyle/>
                    <a:p>
                      <a:pPr algn="l" fontAlgn="t"/>
                      <a:r>
                        <a:rPr lang="en-US" sz="3600" b="1" u="none" strike="noStrike" dirty="0">
                          <a:effectLst/>
                        </a:rPr>
                        <a:t>Education (years)</a:t>
                      </a:r>
                      <a:endParaRPr lang="en-US" sz="3600" b="1"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3600" u="none" strike="noStrike" dirty="0">
                          <a:effectLst/>
                        </a:rPr>
                        <a:t> </a:t>
                      </a:r>
                      <a:endParaRPr lang="en-US" sz="3600" b="1"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3600" u="none" strike="noStrike" dirty="0">
                          <a:effectLst/>
                        </a:rPr>
                        <a:t> </a:t>
                      </a:r>
                      <a:endParaRPr lang="en-US" sz="3600" b="1"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3600" u="none" strike="noStrike" dirty="0">
                          <a:effectLst/>
                        </a:rPr>
                        <a:t> </a:t>
                      </a:r>
                      <a:endParaRPr lang="en-US" sz="3600" b="1"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3600" u="none" strike="noStrike" dirty="0">
                          <a:effectLst/>
                        </a:rPr>
                        <a:t> </a:t>
                      </a:r>
                      <a:endParaRPr lang="en-US" sz="3600" b="1"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3600" u="none" strike="noStrike" dirty="0">
                          <a:effectLst/>
                        </a:rPr>
                        <a:t> </a:t>
                      </a:r>
                      <a:endParaRPr lang="en-US" sz="3600" b="1"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63266235"/>
                  </a:ext>
                </a:extLst>
              </a:tr>
              <a:tr h="205217">
                <a:tc>
                  <a:txBody>
                    <a:bodyPr/>
                    <a:lstStyle/>
                    <a:p>
                      <a:pPr algn="l" fontAlgn="t"/>
                      <a:r>
                        <a:rPr lang="en-US" sz="3600" u="none" strike="noStrike" dirty="0">
                          <a:effectLst/>
                        </a:rPr>
                        <a:t>&lt;12</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46 (63.0)</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27 (36.9)</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1</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a:effectLst/>
                        </a:rPr>
                        <a:t>-</a:t>
                      </a:r>
                      <a:endParaRPr lang="en-US" sz="3600" b="0" i="0" u="none" strike="noStrike">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13481818"/>
                  </a:ext>
                </a:extLst>
              </a:tr>
              <a:tr h="461791">
                <a:tc>
                  <a:txBody>
                    <a:bodyPr/>
                    <a:lstStyle/>
                    <a:p>
                      <a:pPr algn="l" fontAlgn="t"/>
                      <a:r>
                        <a:rPr lang="en-US" sz="3600" u="none" strike="noStrike" dirty="0">
                          <a:effectLst/>
                        </a:rPr>
                        <a:t>&gt;=12</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22 (55.0)</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18 (45.0)</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a:effectLst/>
                        </a:rPr>
                        <a:t>1.14</a:t>
                      </a:r>
                      <a:endParaRPr lang="en-US" sz="3600" b="0" i="0" u="none" strike="noStrike">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0.72 - 1.80</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0.59</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34393667"/>
                  </a:ext>
                </a:extLst>
              </a:tr>
              <a:tr h="205217">
                <a:tc>
                  <a:txBody>
                    <a:bodyPr/>
                    <a:lstStyle/>
                    <a:p>
                      <a:pPr algn="l" fontAlgn="t"/>
                      <a:r>
                        <a:rPr lang="en-US" sz="3600" b="1" u="none" strike="noStrike" dirty="0">
                          <a:effectLst/>
                        </a:rPr>
                        <a:t>Unstable Housing </a:t>
                      </a:r>
                      <a:endParaRPr lang="en-US" sz="3600" b="1"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3600" u="none" strike="noStrike" dirty="0">
                          <a:effectLst/>
                        </a:rPr>
                        <a:t> </a:t>
                      </a:r>
                      <a:endParaRPr lang="en-US" sz="3600" b="1"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3600" u="none" strike="noStrike" dirty="0">
                          <a:effectLst/>
                        </a:rPr>
                        <a:t> </a:t>
                      </a:r>
                      <a:endParaRPr lang="en-US" sz="3600" b="1"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3600" u="none" strike="noStrike" dirty="0">
                          <a:effectLst/>
                        </a:rPr>
                        <a:t> </a:t>
                      </a:r>
                      <a:endParaRPr lang="en-US" sz="3600" b="1"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3600" u="none" strike="noStrike" dirty="0">
                          <a:effectLst/>
                        </a:rPr>
                        <a:t> </a:t>
                      </a:r>
                      <a:endParaRPr lang="en-US" sz="3600" b="1"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3600" u="none" strike="noStrike" dirty="0">
                          <a:effectLst/>
                        </a:rPr>
                        <a:t> </a:t>
                      </a:r>
                      <a:endParaRPr lang="en-US" sz="3600" b="1"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7090016"/>
                  </a:ext>
                </a:extLst>
              </a:tr>
              <a:tr h="205217">
                <a:tc>
                  <a:txBody>
                    <a:bodyPr/>
                    <a:lstStyle/>
                    <a:p>
                      <a:pPr algn="l" fontAlgn="t"/>
                      <a:r>
                        <a:rPr lang="en-US" sz="3600" u="none" strike="noStrike" dirty="0">
                          <a:effectLst/>
                        </a:rPr>
                        <a:t>No</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54 (64.3)</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30 (35.7)</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1</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92762"/>
                  </a:ext>
                </a:extLst>
              </a:tr>
              <a:tr h="205217">
                <a:tc>
                  <a:txBody>
                    <a:bodyPr/>
                    <a:lstStyle/>
                    <a:p>
                      <a:pPr algn="l" fontAlgn="t"/>
                      <a:r>
                        <a:rPr lang="en-US" sz="3600" u="none" strike="noStrike">
                          <a:effectLst/>
                        </a:rPr>
                        <a:t>Yes</a:t>
                      </a:r>
                      <a:endParaRPr lang="en-US" sz="3600" b="0" i="0" u="none" strike="noStrike">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14 (48.3)</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15 (51.7)</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2.09</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1.29 - 3.36</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&gt;0.01</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0517930"/>
                  </a:ext>
                </a:extLst>
              </a:tr>
              <a:tr h="205217">
                <a:tc>
                  <a:txBody>
                    <a:bodyPr/>
                    <a:lstStyle/>
                    <a:p>
                      <a:pPr algn="l" fontAlgn="t"/>
                      <a:r>
                        <a:rPr lang="en-US" sz="3600" b="1" u="none" strike="noStrike" dirty="0">
                          <a:effectLst/>
                        </a:rPr>
                        <a:t>Ever experienced sexual violence for being trans</a:t>
                      </a:r>
                      <a:endParaRPr lang="en-US" sz="3600" b="1"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3600" u="none" strike="noStrike">
                          <a:effectLst/>
                        </a:rPr>
                        <a:t> </a:t>
                      </a:r>
                      <a:endParaRPr lang="en-US" sz="3600" b="1" i="0" u="none" strike="noStrike">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3600" u="none" strike="noStrike" dirty="0">
                          <a:effectLst/>
                        </a:rPr>
                        <a:t> </a:t>
                      </a:r>
                      <a:endParaRPr lang="en-US" sz="3600" b="1"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3600" u="none" strike="noStrike" dirty="0">
                          <a:effectLst/>
                        </a:rPr>
                        <a:t> </a:t>
                      </a:r>
                      <a:endParaRPr lang="en-US" sz="3600" b="1"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3600" u="none" strike="noStrike" dirty="0">
                          <a:effectLst/>
                        </a:rPr>
                        <a:t> </a:t>
                      </a:r>
                      <a:endParaRPr lang="en-US" sz="3600" b="1"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3600" u="none" strike="noStrike" dirty="0">
                          <a:effectLst/>
                        </a:rPr>
                        <a:t> </a:t>
                      </a:r>
                      <a:endParaRPr lang="en-US" sz="3600" b="1"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9050874"/>
                  </a:ext>
                </a:extLst>
              </a:tr>
              <a:tr h="205217">
                <a:tc>
                  <a:txBody>
                    <a:bodyPr/>
                    <a:lstStyle/>
                    <a:p>
                      <a:pPr algn="l" fontAlgn="t"/>
                      <a:r>
                        <a:rPr lang="en-US" sz="3600" u="none" strike="noStrike" dirty="0">
                          <a:effectLst/>
                        </a:rPr>
                        <a:t>No</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43 (69.4)</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19 (30.6)</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a:effectLst/>
                        </a:rPr>
                        <a:t>1</a:t>
                      </a:r>
                      <a:endParaRPr lang="en-US" sz="3600" b="0" i="0" u="none" strike="noStrike">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0718770"/>
                  </a:ext>
                </a:extLst>
              </a:tr>
              <a:tr h="205217">
                <a:tc>
                  <a:txBody>
                    <a:bodyPr/>
                    <a:lstStyle/>
                    <a:p>
                      <a:pPr algn="l" fontAlgn="t"/>
                      <a:r>
                        <a:rPr lang="en-US" sz="3600" u="none" strike="noStrike" dirty="0">
                          <a:effectLst/>
                        </a:rPr>
                        <a:t>Yes</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25 (49.0)</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26 (51.0)</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1.75</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1.09 - 2.80 </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0.02</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45877357"/>
                  </a:ext>
                </a:extLst>
              </a:tr>
              <a:tr h="205217">
                <a:tc>
                  <a:txBody>
                    <a:bodyPr/>
                    <a:lstStyle/>
                    <a:p>
                      <a:pPr algn="l" fontAlgn="t"/>
                      <a:r>
                        <a:rPr lang="en-US" sz="3600" b="1" u="none" strike="noStrike" dirty="0">
                          <a:effectLst/>
                        </a:rPr>
                        <a:t>Income </a:t>
                      </a:r>
                    </a:p>
                    <a:p>
                      <a:pPr algn="l" fontAlgn="t"/>
                      <a:r>
                        <a:rPr lang="en-US" sz="3600" b="1" u="none" strike="noStrike" dirty="0">
                          <a:effectLst/>
                        </a:rPr>
                        <a:t>(in monthly minimum wages [MMW])</a:t>
                      </a:r>
                      <a:endParaRPr lang="en-US" sz="3600" b="1"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3600" u="none" strike="noStrike" dirty="0">
                          <a:effectLst/>
                        </a:rPr>
                        <a:t> </a:t>
                      </a:r>
                      <a:endParaRPr lang="en-US" sz="3600" b="1"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3600" u="none" strike="noStrike" dirty="0">
                          <a:effectLst/>
                        </a:rPr>
                        <a:t> </a:t>
                      </a:r>
                      <a:endParaRPr lang="en-US" sz="3600" b="1"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3600" u="none" strike="noStrike" dirty="0">
                          <a:effectLst/>
                        </a:rPr>
                        <a:t> </a:t>
                      </a:r>
                      <a:endParaRPr lang="en-US" sz="3600" b="1"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3600" u="none" strike="noStrike" dirty="0">
                          <a:effectLst/>
                        </a:rPr>
                        <a:t> </a:t>
                      </a:r>
                      <a:endParaRPr lang="en-US" sz="3600" b="1"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3600" u="none" strike="noStrike" dirty="0">
                          <a:effectLst/>
                        </a:rPr>
                        <a:t> </a:t>
                      </a:r>
                      <a:endParaRPr lang="en-US" sz="3600" b="1"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98937499"/>
                  </a:ext>
                </a:extLst>
              </a:tr>
              <a:tr h="205217">
                <a:tc>
                  <a:txBody>
                    <a:bodyPr/>
                    <a:lstStyle/>
                    <a:p>
                      <a:pPr marL="0" algn="l" defTabSz="4036710" rtl="0" eaLnBrk="1" fontAlgn="t" latinLnBrk="0" hangingPunct="1"/>
                      <a:r>
                        <a:rPr lang="en-US" sz="3600" u="none" strike="noStrike" kern="1200" dirty="0">
                          <a:solidFill>
                            <a:schemeClr val="dk1"/>
                          </a:solidFill>
                          <a:effectLst/>
                          <a:latin typeface="+mn-lt"/>
                          <a:ea typeface="+mn-ea"/>
                          <a:cs typeface="+mn-cs"/>
                        </a:rPr>
                        <a:t>Below 1 MMV</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21 (50.0)</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21 (50.0)</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a:effectLst/>
                        </a:rPr>
                        <a:t>1</a:t>
                      </a:r>
                      <a:endParaRPr lang="en-US" sz="3600" b="0" i="0" u="none" strike="noStrike">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a:effectLst/>
                        </a:rPr>
                        <a:t>-</a:t>
                      </a:r>
                      <a:endParaRPr lang="en-US" sz="3600" b="0" i="0" u="none" strike="noStrike">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27305673"/>
                  </a:ext>
                </a:extLst>
              </a:tr>
              <a:tr h="205217">
                <a:tc>
                  <a:txBody>
                    <a:bodyPr/>
                    <a:lstStyle/>
                    <a:p>
                      <a:pPr marL="0" algn="l" defTabSz="4036710" rtl="0" eaLnBrk="1" fontAlgn="t" latinLnBrk="0" hangingPunct="1"/>
                      <a:r>
                        <a:rPr lang="en-US" sz="3600" u="none" strike="noStrike" kern="1200" dirty="0">
                          <a:solidFill>
                            <a:schemeClr val="dk1"/>
                          </a:solidFill>
                          <a:effectLst/>
                          <a:latin typeface="+mn-lt"/>
                          <a:ea typeface="+mn-ea"/>
                          <a:cs typeface="+mn-cs"/>
                        </a:rPr>
                        <a:t>1-2 MMV</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21 (67.7)</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10 (32.3)</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0.61</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0.34 - 1.08</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0.09</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56910056"/>
                  </a:ext>
                </a:extLst>
              </a:tr>
              <a:tr h="0">
                <a:tc>
                  <a:txBody>
                    <a:bodyPr/>
                    <a:lstStyle/>
                    <a:p>
                      <a:pPr algn="l" fontAlgn="t"/>
                      <a:r>
                        <a:rPr lang="en-US" sz="3600" u="none" strike="noStrike" kern="1200" dirty="0">
                          <a:solidFill>
                            <a:schemeClr val="dk1"/>
                          </a:solidFill>
                          <a:effectLst/>
                          <a:latin typeface="+mn-lt"/>
                          <a:ea typeface="+mn-ea"/>
                          <a:cs typeface="+mn-cs"/>
                        </a:rPr>
                        <a:t>More than 2 MMV</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26 (65.0)</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14 (35.0)</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0.91</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0.50 - 1.66</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3600" u="none" strike="noStrike" dirty="0">
                          <a:effectLst/>
                        </a:rPr>
                        <a:t>0.76</a:t>
                      </a:r>
                      <a:endParaRPr lang="en-US" sz="3600" b="0" i="0" u="none" strike="noStrike" dirty="0">
                        <a:solidFill>
                          <a:srgbClr val="000000"/>
                        </a:solidFill>
                        <a:effectLst/>
                        <a:latin typeface="Abadi MT Condensed Extra Bold" panose="020B0306030101010103" pitchFamily="34" charset="77"/>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77904197"/>
                  </a:ext>
                </a:extLst>
              </a:tr>
            </a:tbl>
          </a:graphicData>
        </a:graphic>
      </p:graphicFrame>
      <p:pic>
        <p:nvPicPr>
          <p:cNvPr id="48" name="Imagem 29">
            <a:extLst>
              <a:ext uri="{FF2B5EF4-FFF2-40B4-BE49-F238E27FC236}">
                <a16:creationId xmlns:a16="http://schemas.microsoft.com/office/drawing/2014/main" id="{58C7ECFA-FC4A-204F-A8C9-49F1B95CED6A}"/>
              </a:ext>
            </a:extLst>
          </p:cNvPr>
          <p:cNvPicPr>
            <a:picLocks noChangeAspect="1"/>
          </p:cNvPicPr>
          <p:nvPr/>
        </p:nvPicPr>
        <p:blipFill rotWithShape="1">
          <a:blip r:embed="rId10"/>
          <a:srcRect t="620" b="1551"/>
          <a:stretch/>
        </p:blipFill>
        <p:spPr>
          <a:xfrm>
            <a:off x="27741363" y="22127681"/>
            <a:ext cx="2745674" cy="3907032"/>
          </a:xfrm>
          <a:prstGeom prst="rect">
            <a:avLst/>
          </a:prstGeom>
        </p:spPr>
      </p:pic>
      <p:sp>
        <p:nvSpPr>
          <p:cNvPr id="2" name="Rectangle 1">
            <a:extLst>
              <a:ext uri="{FF2B5EF4-FFF2-40B4-BE49-F238E27FC236}">
                <a16:creationId xmlns:a16="http://schemas.microsoft.com/office/drawing/2014/main" id="{551922EE-BBD4-3946-B61B-C834D2F1DA8C}"/>
              </a:ext>
            </a:extLst>
          </p:cNvPr>
          <p:cNvSpPr/>
          <p:nvPr/>
        </p:nvSpPr>
        <p:spPr>
          <a:xfrm>
            <a:off x="27894500" y="26532926"/>
            <a:ext cx="14636995" cy="1261884"/>
          </a:xfrm>
          <a:prstGeom prst="rect">
            <a:avLst/>
          </a:prstGeom>
        </p:spPr>
        <p:txBody>
          <a:bodyPr wrap="square">
            <a:spAutoFit/>
          </a:bodyPr>
          <a:lstStyle/>
          <a:p>
            <a:pPr algn="just"/>
            <a:r>
              <a:rPr lang="en-US" sz="4000" b="1" dirty="0">
                <a:solidFill>
                  <a:srgbClr val="EA4D66"/>
                </a:solidFill>
                <a:latin typeface="Segoe UI" panose="020B0502040204020203" pitchFamily="34" charset="0"/>
              </a:rPr>
              <a:t>Funding</a:t>
            </a:r>
            <a:r>
              <a:rPr lang="en-US" sz="4000" b="1" dirty="0">
                <a:solidFill>
                  <a:srgbClr val="EA4D66"/>
                </a:solidFill>
                <a:latin typeface="Segoe Print" panose="02000800000000000000" pitchFamily="2" charset="0"/>
              </a:rPr>
              <a:t>: </a:t>
            </a:r>
            <a:r>
              <a:rPr lang="en-US" sz="3600" dirty="0">
                <a:solidFill>
                  <a:srgbClr val="000000"/>
                </a:solidFill>
                <a:latin typeface="Arial" panose="020B0604020202020204" pitchFamily="34" charset="0"/>
              </a:rPr>
              <a:t>This research was supported by the US National Institute of Mental Health (R34MH112177; Lippman).</a:t>
            </a:r>
          </a:p>
        </p:txBody>
      </p:sp>
    </p:spTree>
    <p:extLst>
      <p:ext uri="{BB962C8B-B14F-4D97-AF65-F5344CB8AC3E}">
        <p14:creationId xmlns:p14="http://schemas.microsoft.com/office/powerpoint/2010/main" val="1125118062"/>
      </p:ext>
    </p:extLst>
  </p:cSld>
  <p:clrMapOvr>
    <a:masterClrMapping/>
  </p:clrMapOvr>
</p:sld>
</file>

<file path=ppt/theme/theme1.xml><?xml version="1.0" encoding="utf-8"?>
<a:theme xmlns:a="http://schemas.openxmlformats.org/drawingml/2006/main" name="Office Them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4424</TotalTime>
  <Words>933</Words>
  <Application>Microsoft Macintosh PowerPoint</Application>
  <PresentationFormat>Custom</PresentationFormat>
  <Paragraphs>222</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Abadi MT Condensed Extra Bold</vt:lpstr>
      <vt:lpstr>Arial</vt:lpstr>
      <vt:lpstr>Calibri</vt:lpstr>
      <vt:lpstr>Calibri Light</vt:lpstr>
      <vt:lpstr>Roboto</vt:lpstr>
      <vt:lpstr>Segoe Print</vt:lpstr>
      <vt:lpstr>Segoe UI</vt:lpstr>
      <vt:lpstr>Segoe UI Emoji</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paula galdino cardin de carvalho</cp:lastModifiedBy>
  <cp:revision>153</cp:revision>
  <dcterms:created xsi:type="dcterms:W3CDTF">2016-06-23T11:49:10Z</dcterms:created>
  <dcterms:modified xsi:type="dcterms:W3CDTF">2020-06-26T22:51:40Z</dcterms:modified>
</cp:coreProperties>
</file>